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20"/>
  </p:notesMasterIdLst>
  <p:sldIdLst>
    <p:sldId id="269" r:id="rId2"/>
    <p:sldId id="281" r:id="rId3"/>
    <p:sldId id="279" r:id="rId4"/>
    <p:sldId id="283" r:id="rId5"/>
    <p:sldId id="276" r:id="rId6"/>
    <p:sldId id="271" r:id="rId7"/>
    <p:sldId id="272" r:id="rId8"/>
    <p:sldId id="273" r:id="rId9"/>
    <p:sldId id="280" r:id="rId10"/>
    <p:sldId id="277" r:id="rId11"/>
    <p:sldId id="274" r:id="rId12"/>
    <p:sldId id="270" r:id="rId13"/>
    <p:sldId id="257" r:id="rId14"/>
    <p:sldId id="262" r:id="rId15"/>
    <p:sldId id="263" r:id="rId16"/>
    <p:sldId id="264" r:id="rId17"/>
    <p:sldId id="267" r:id="rId18"/>
    <p:sldId id="26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2224" autoAdjust="0"/>
  </p:normalViewPr>
  <p:slideViewPr>
    <p:cSldViewPr snapToGrid="0">
      <p:cViewPr varScale="1">
        <p:scale>
          <a:sx n="69" d="100"/>
          <a:sy n="69" d="100"/>
        </p:scale>
        <p:origin x="756" y="-432"/>
      </p:cViewPr>
      <p:guideLst/>
    </p:cSldViewPr>
  </p:slideViewPr>
  <p:outlineViewPr>
    <p:cViewPr>
      <p:scale>
        <a:sx n="33" d="100"/>
        <a:sy n="33" d="100"/>
      </p:scale>
      <p:origin x="0" y="-175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781F49-3309-4212-B008-6637BAC9CEDB}" type="datetimeFigureOut">
              <a:rPr lang="en-IN" smtClean="0"/>
              <a:t>15-01-2020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4BEA9-6E40-4441-AB45-863B1BCA480F}" type="slidenum">
              <a:rPr lang="en-IN" smtClean="0"/>
              <a:t>‹#›</a:t>
            </a:fld>
            <a:endParaRPr lang="en-IN"/>
          </a:p>
        </p:txBody>
      </p:sp>
    </p:spTree>
    <p:extLst>
      <p:ext uri="{BB962C8B-B14F-4D97-AF65-F5344CB8AC3E}">
        <p14:creationId xmlns:p14="http://schemas.microsoft.com/office/powerpoint/2010/main" val="4214106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Slide </a:t>
            </a:r>
            <a:r>
              <a:rPr lang="en-IN" dirty="0" err="1" smtClean="0"/>
              <a:t>Source:http</a:t>
            </a:r>
            <a:r>
              <a:rPr lang="en-IN" dirty="0" smtClean="0"/>
              <a:t>://www.slideshare.net/kritikagoyal/jainism-presentation</a:t>
            </a:r>
            <a:endParaRPr lang="en-IN" dirty="0"/>
          </a:p>
        </p:txBody>
      </p:sp>
      <p:sp>
        <p:nvSpPr>
          <p:cNvPr id="4" name="Slide Number Placeholder 3"/>
          <p:cNvSpPr>
            <a:spLocks noGrp="1"/>
          </p:cNvSpPr>
          <p:nvPr>
            <p:ph type="sldNum" sz="quarter" idx="10"/>
          </p:nvPr>
        </p:nvSpPr>
        <p:spPr/>
        <p:txBody>
          <a:bodyPr/>
          <a:lstStyle/>
          <a:p>
            <a:fld id="{7224BEA9-6E40-4441-AB45-863B1BCA480F}" type="slidenum">
              <a:rPr lang="en-IN" smtClean="0"/>
              <a:t>2</a:t>
            </a:fld>
            <a:endParaRPr lang="en-IN"/>
          </a:p>
        </p:txBody>
      </p:sp>
    </p:spTree>
    <p:extLst>
      <p:ext uri="{BB962C8B-B14F-4D97-AF65-F5344CB8AC3E}">
        <p14:creationId xmlns:p14="http://schemas.microsoft.com/office/powerpoint/2010/main" val="2123101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Slide source:</a:t>
            </a:r>
            <a:r>
              <a:rPr lang="en-IN" baseline="0" dirty="0" smtClean="0"/>
              <a:t> </a:t>
            </a:r>
            <a:r>
              <a:rPr lang="en-IN" dirty="0" smtClean="0"/>
              <a:t>http://www.slideshare.net/kritikagoyal/jainism-presentation</a:t>
            </a:r>
            <a:endParaRPr lang="en-IN" dirty="0"/>
          </a:p>
        </p:txBody>
      </p:sp>
      <p:sp>
        <p:nvSpPr>
          <p:cNvPr id="4" name="Slide Number Placeholder 3"/>
          <p:cNvSpPr>
            <a:spLocks noGrp="1"/>
          </p:cNvSpPr>
          <p:nvPr>
            <p:ph type="sldNum" sz="quarter" idx="10"/>
          </p:nvPr>
        </p:nvSpPr>
        <p:spPr/>
        <p:txBody>
          <a:bodyPr/>
          <a:lstStyle/>
          <a:p>
            <a:fld id="{7224BEA9-6E40-4441-AB45-863B1BCA480F}" type="slidenum">
              <a:rPr lang="en-IN" smtClean="0"/>
              <a:t>3</a:t>
            </a:fld>
            <a:endParaRPr lang="en-IN"/>
          </a:p>
        </p:txBody>
      </p:sp>
    </p:spTree>
    <p:extLst>
      <p:ext uri="{BB962C8B-B14F-4D97-AF65-F5344CB8AC3E}">
        <p14:creationId xmlns:p14="http://schemas.microsoft.com/office/powerpoint/2010/main" val="1983573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	Slide Source: http://www.slideshare.net/ajitceo/jaina-philosophy</a:t>
            </a:r>
            <a:endParaRPr lang="en-IN" dirty="0"/>
          </a:p>
        </p:txBody>
      </p:sp>
      <p:sp>
        <p:nvSpPr>
          <p:cNvPr id="4" name="Slide Number Placeholder 3"/>
          <p:cNvSpPr>
            <a:spLocks noGrp="1"/>
          </p:cNvSpPr>
          <p:nvPr>
            <p:ph type="sldNum" sz="quarter" idx="10"/>
          </p:nvPr>
        </p:nvSpPr>
        <p:spPr/>
        <p:txBody>
          <a:bodyPr/>
          <a:lstStyle/>
          <a:p>
            <a:fld id="{7224BEA9-6E40-4441-AB45-863B1BCA480F}" type="slidenum">
              <a:rPr lang="en-IN" smtClean="0"/>
              <a:t>7</a:t>
            </a:fld>
            <a:endParaRPr lang="en-IN"/>
          </a:p>
        </p:txBody>
      </p:sp>
    </p:spTree>
    <p:extLst>
      <p:ext uri="{BB962C8B-B14F-4D97-AF65-F5344CB8AC3E}">
        <p14:creationId xmlns:p14="http://schemas.microsoft.com/office/powerpoint/2010/main" val="1681444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Slide</a:t>
            </a:r>
            <a:r>
              <a:rPr lang="en-IN" baseline="0" dirty="0" smtClean="0"/>
              <a:t> </a:t>
            </a:r>
            <a:r>
              <a:rPr lang="en-IN" dirty="0" smtClean="0"/>
              <a:t>Source: http://www.slideshare.net/Jainausa/jainism-presentation-13012053?next_slideshow=1</a:t>
            </a:r>
            <a:endParaRPr lang="en-IN" dirty="0"/>
          </a:p>
        </p:txBody>
      </p:sp>
      <p:sp>
        <p:nvSpPr>
          <p:cNvPr id="4" name="Slide Number Placeholder 3"/>
          <p:cNvSpPr>
            <a:spLocks noGrp="1"/>
          </p:cNvSpPr>
          <p:nvPr>
            <p:ph type="sldNum" sz="quarter" idx="10"/>
          </p:nvPr>
        </p:nvSpPr>
        <p:spPr/>
        <p:txBody>
          <a:bodyPr/>
          <a:lstStyle/>
          <a:p>
            <a:fld id="{7224BEA9-6E40-4441-AB45-863B1BCA480F}" type="slidenum">
              <a:rPr lang="en-IN" smtClean="0"/>
              <a:t>8</a:t>
            </a:fld>
            <a:endParaRPr lang="en-IN"/>
          </a:p>
        </p:txBody>
      </p:sp>
    </p:spTree>
    <p:extLst>
      <p:ext uri="{BB962C8B-B14F-4D97-AF65-F5344CB8AC3E}">
        <p14:creationId xmlns:p14="http://schemas.microsoft.com/office/powerpoint/2010/main" val="3772753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Slide </a:t>
            </a:r>
            <a:r>
              <a:rPr lang="en-IN" dirty="0" err="1" smtClean="0"/>
              <a:t>Source:http</a:t>
            </a:r>
            <a:r>
              <a:rPr lang="en-IN" dirty="0" smtClean="0"/>
              <a:t>://www.slideshare.net/kritikagoyal/jainism-presentation</a:t>
            </a:r>
            <a:endParaRPr lang="en-IN" dirty="0"/>
          </a:p>
        </p:txBody>
      </p:sp>
      <p:sp>
        <p:nvSpPr>
          <p:cNvPr id="4" name="Slide Number Placeholder 3"/>
          <p:cNvSpPr>
            <a:spLocks noGrp="1"/>
          </p:cNvSpPr>
          <p:nvPr>
            <p:ph type="sldNum" sz="quarter" idx="10"/>
          </p:nvPr>
        </p:nvSpPr>
        <p:spPr/>
        <p:txBody>
          <a:bodyPr/>
          <a:lstStyle/>
          <a:p>
            <a:fld id="{7224BEA9-6E40-4441-AB45-863B1BCA480F}" type="slidenum">
              <a:rPr lang="en-IN" smtClean="0"/>
              <a:t>9</a:t>
            </a:fld>
            <a:endParaRPr lang="en-IN"/>
          </a:p>
        </p:txBody>
      </p:sp>
    </p:spTree>
    <p:extLst>
      <p:ext uri="{BB962C8B-B14F-4D97-AF65-F5344CB8AC3E}">
        <p14:creationId xmlns:p14="http://schemas.microsoft.com/office/powerpoint/2010/main" val="821471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mtClean="0"/>
              <a:t>Source</a:t>
            </a:r>
            <a:r>
              <a:rPr lang="en-IN" dirty="0" smtClean="0"/>
              <a:t>:</a:t>
            </a:r>
            <a:r>
              <a:rPr lang="en-IN" baseline="0" dirty="0" smtClean="0"/>
              <a:t> </a:t>
            </a:r>
            <a:r>
              <a:rPr lang="en-IN" dirty="0" smtClean="0"/>
              <a:t>http://www.slideshare.net/kunhabdulla/jainism-presentation-5855488</a:t>
            </a:r>
            <a:endParaRPr lang="en-IN" dirty="0"/>
          </a:p>
        </p:txBody>
      </p:sp>
      <p:sp>
        <p:nvSpPr>
          <p:cNvPr id="4" name="Slide Number Placeholder 3"/>
          <p:cNvSpPr>
            <a:spLocks noGrp="1"/>
          </p:cNvSpPr>
          <p:nvPr>
            <p:ph type="sldNum" sz="quarter" idx="10"/>
          </p:nvPr>
        </p:nvSpPr>
        <p:spPr/>
        <p:txBody>
          <a:bodyPr/>
          <a:lstStyle/>
          <a:p>
            <a:fld id="{7224BEA9-6E40-4441-AB45-863B1BCA480F}" type="slidenum">
              <a:rPr lang="en-IN" smtClean="0"/>
              <a:t>11</a:t>
            </a:fld>
            <a:endParaRPr lang="en-IN"/>
          </a:p>
        </p:txBody>
      </p:sp>
    </p:spTree>
    <p:extLst>
      <p:ext uri="{BB962C8B-B14F-4D97-AF65-F5344CB8AC3E}">
        <p14:creationId xmlns:p14="http://schemas.microsoft.com/office/powerpoint/2010/main" val="1815566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For a good presentation on Jain History visit the link </a:t>
            </a:r>
          </a:p>
          <a:p>
            <a:r>
              <a:rPr lang="en-IN" dirty="0" smtClean="0"/>
              <a:t>http://www.slideshare.net/Jainausa/history-of-Jainism</a:t>
            </a:r>
          </a:p>
          <a:p>
            <a:endParaRPr lang="en-IN" dirty="0"/>
          </a:p>
        </p:txBody>
      </p:sp>
      <p:sp>
        <p:nvSpPr>
          <p:cNvPr id="4" name="Slide Number Placeholder 3"/>
          <p:cNvSpPr>
            <a:spLocks noGrp="1"/>
          </p:cNvSpPr>
          <p:nvPr>
            <p:ph type="sldNum" sz="quarter" idx="10"/>
          </p:nvPr>
        </p:nvSpPr>
        <p:spPr/>
        <p:txBody>
          <a:bodyPr/>
          <a:lstStyle/>
          <a:p>
            <a:fld id="{7224BEA9-6E40-4441-AB45-863B1BCA480F}" type="slidenum">
              <a:rPr lang="en-IN" smtClean="0"/>
              <a:t>12</a:t>
            </a:fld>
            <a:endParaRPr lang="en-IN"/>
          </a:p>
        </p:txBody>
      </p:sp>
    </p:spTree>
    <p:extLst>
      <p:ext uri="{BB962C8B-B14F-4D97-AF65-F5344CB8AC3E}">
        <p14:creationId xmlns:p14="http://schemas.microsoft.com/office/powerpoint/2010/main" val="2372024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http://peacepublications.com/Jainism%20Review%20Charts.htm( source)</a:t>
            </a:r>
          </a:p>
          <a:p>
            <a:endParaRPr lang="en-IN" dirty="0"/>
          </a:p>
        </p:txBody>
      </p:sp>
      <p:sp>
        <p:nvSpPr>
          <p:cNvPr id="4" name="Slide Number Placeholder 3"/>
          <p:cNvSpPr>
            <a:spLocks noGrp="1"/>
          </p:cNvSpPr>
          <p:nvPr>
            <p:ph type="sldNum" sz="quarter" idx="10"/>
          </p:nvPr>
        </p:nvSpPr>
        <p:spPr/>
        <p:txBody>
          <a:bodyPr/>
          <a:lstStyle/>
          <a:p>
            <a:fld id="{7224BEA9-6E40-4441-AB45-863B1BCA480F}" type="slidenum">
              <a:rPr lang="en-IN" smtClean="0"/>
              <a:t>15</a:t>
            </a:fld>
            <a:endParaRPr lang="en-IN"/>
          </a:p>
        </p:txBody>
      </p:sp>
    </p:spTree>
    <p:extLst>
      <p:ext uri="{BB962C8B-B14F-4D97-AF65-F5344CB8AC3E}">
        <p14:creationId xmlns:p14="http://schemas.microsoft.com/office/powerpoint/2010/main" val="3995065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Condition</a:t>
            </a:r>
            <a:r>
              <a:rPr lang="en-IN" baseline="0" dirty="0" smtClean="0"/>
              <a:t> of the man in world</a:t>
            </a:r>
            <a:endParaRPr lang="en-IN" dirty="0"/>
          </a:p>
        </p:txBody>
      </p:sp>
      <p:sp>
        <p:nvSpPr>
          <p:cNvPr id="4" name="Slide Number Placeholder 3"/>
          <p:cNvSpPr>
            <a:spLocks noGrp="1"/>
          </p:cNvSpPr>
          <p:nvPr>
            <p:ph type="sldNum" sz="quarter" idx="10"/>
          </p:nvPr>
        </p:nvSpPr>
        <p:spPr/>
        <p:txBody>
          <a:bodyPr/>
          <a:lstStyle/>
          <a:p>
            <a:fld id="{7224BEA9-6E40-4441-AB45-863B1BCA480F}" type="slidenum">
              <a:rPr lang="en-IN" smtClean="0"/>
              <a:t>18</a:t>
            </a:fld>
            <a:endParaRPr lang="en-IN"/>
          </a:p>
        </p:txBody>
      </p:sp>
    </p:spTree>
    <p:extLst>
      <p:ext uri="{BB962C8B-B14F-4D97-AF65-F5344CB8AC3E}">
        <p14:creationId xmlns:p14="http://schemas.microsoft.com/office/powerpoint/2010/main" val="4093984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7BD30DF-A157-4032-9AA3-B27D802C6CDA}" type="datetimeFigureOut">
              <a:rPr lang="en-IN" smtClean="0"/>
              <a:t>15-01-2020</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4DDC5AC2-3602-416B-9B20-0CFC1BC08588}"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917837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7BD30DF-A157-4032-9AA3-B27D802C6CDA}" type="datetimeFigureOut">
              <a:rPr lang="en-IN" smtClean="0"/>
              <a:t>15-01-2020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DC5AC2-3602-416B-9B20-0CFC1BC08588}" type="slidenum">
              <a:rPr lang="en-IN" smtClean="0"/>
              <a:t>‹#›</a:t>
            </a:fld>
            <a:endParaRPr lang="en-IN"/>
          </a:p>
        </p:txBody>
      </p:sp>
    </p:spTree>
    <p:extLst>
      <p:ext uri="{BB962C8B-B14F-4D97-AF65-F5344CB8AC3E}">
        <p14:creationId xmlns:p14="http://schemas.microsoft.com/office/powerpoint/2010/main" val="700870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BD30DF-A157-4032-9AA3-B27D802C6CDA}" type="datetimeFigureOut">
              <a:rPr lang="en-IN" smtClean="0"/>
              <a:t>15-01-2020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DC5AC2-3602-416B-9B20-0CFC1BC08588}"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0305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7BD30DF-A157-4032-9AA3-B27D802C6CDA}" type="datetimeFigureOut">
              <a:rPr lang="en-IN" smtClean="0"/>
              <a:t>15-01-2020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DDC5AC2-3602-416B-9B20-0CFC1BC08588}" type="slidenum">
              <a:rPr lang="en-IN" smtClean="0"/>
              <a:t>‹#›</a:t>
            </a:fld>
            <a:endParaRPr lang="en-IN"/>
          </a:p>
        </p:txBody>
      </p:sp>
    </p:spTree>
    <p:extLst>
      <p:ext uri="{BB962C8B-B14F-4D97-AF65-F5344CB8AC3E}">
        <p14:creationId xmlns:p14="http://schemas.microsoft.com/office/powerpoint/2010/main" val="3140387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7BD30DF-A157-4032-9AA3-B27D802C6CDA}" type="datetimeFigureOut">
              <a:rPr lang="en-IN" smtClean="0"/>
              <a:t>15-01-2020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DDC5AC2-3602-416B-9B20-0CFC1BC08588}"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4290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7BD30DF-A157-4032-9AA3-B27D802C6CDA}" type="datetimeFigureOut">
              <a:rPr lang="en-IN" smtClean="0"/>
              <a:t>15-01-2020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DDC5AC2-3602-416B-9B20-0CFC1BC08588}"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3921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BD30DF-A157-4032-9AA3-B27D802C6CDA}" type="datetimeFigureOut">
              <a:rPr lang="en-IN" smtClean="0"/>
              <a:t>15-01-2020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DDC5AC2-3602-416B-9B20-0CFC1BC08588}" type="slidenum">
              <a:rPr lang="en-IN" smtClean="0"/>
              <a:t>‹#›</a:t>
            </a:fld>
            <a:endParaRPr lang="en-IN"/>
          </a:p>
        </p:txBody>
      </p:sp>
    </p:spTree>
    <p:extLst>
      <p:ext uri="{BB962C8B-B14F-4D97-AF65-F5344CB8AC3E}">
        <p14:creationId xmlns:p14="http://schemas.microsoft.com/office/powerpoint/2010/main" val="358368904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BD30DF-A157-4032-9AA3-B27D802C6CDA}" type="datetimeFigureOut">
              <a:rPr lang="en-IN" smtClean="0"/>
              <a:t>15-01-2020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DDC5AC2-3602-416B-9B20-0CFC1BC08588}"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954280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BD30DF-A157-4032-9AA3-B27D802C6CDA}" type="datetimeFigureOut">
              <a:rPr lang="en-IN" smtClean="0"/>
              <a:t>15-01-2020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DDC5AC2-3602-416B-9B20-0CFC1BC08588}" type="slidenum">
              <a:rPr lang="en-IN" smtClean="0"/>
              <a:t>‹#›</a:t>
            </a:fld>
            <a:endParaRPr lang="en-IN"/>
          </a:p>
        </p:txBody>
      </p:sp>
    </p:spTree>
    <p:extLst>
      <p:ext uri="{BB962C8B-B14F-4D97-AF65-F5344CB8AC3E}">
        <p14:creationId xmlns:p14="http://schemas.microsoft.com/office/powerpoint/2010/main" val="4171254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BD30DF-A157-4032-9AA3-B27D802C6CDA}" type="datetimeFigureOut">
              <a:rPr lang="en-IN" smtClean="0"/>
              <a:t>15-01-2020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DDC5AC2-3602-416B-9B20-0CFC1BC08588}" type="slidenum">
              <a:rPr lang="en-IN" smtClean="0"/>
              <a:t>‹#›</a:t>
            </a:fld>
            <a:endParaRPr lang="en-IN"/>
          </a:p>
        </p:txBody>
      </p:sp>
    </p:spTree>
    <p:extLst>
      <p:ext uri="{BB962C8B-B14F-4D97-AF65-F5344CB8AC3E}">
        <p14:creationId xmlns:p14="http://schemas.microsoft.com/office/powerpoint/2010/main" val="3880998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BD30DF-A157-4032-9AA3-B27D802C6CDA}" type="datetimeFigureOut">
              <a:rPr lang="en-IN" smtClean="0"/>
              <a:t>15-01-2020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DC5AC2-3602-416B-9B20-0CFC1BC08588}"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4972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BD30DF-A157-4032-9AA3-B27D802C6CDA}" type="datetimeFigureOut">
              <a:rPr lang="en-IN" smtClean="0"/>
              <a:t>15-01-2020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DC5AC2-3602-416B-9B20-0CFC1BC08588}"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796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BD30DF-A157-4032-9AA3-B27D802C6CDA}" type="datetimeFigureOut">
              <a:rPr lang="en-IN" smtClean="0"/>
              <a:t>15-01-2020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DC5AC2-3602-416B-9B20-0CFC1BC08588}" type="slidenum">
              <a:rPr lang="en-IN" smtClean="0"/>
              <a:t>‹#›</a:t>
            </a:fld>
            <a:endParaRPr lang="en-IN"/>
          </a:p>
        </p:txBody>
      </p:sp>
    </p:spTree>
    <p:extLst>
      <p:ext uri="{BB962C8B-B14F-4D97-AF65-F5344CB8AC3E}">
        <p14:creationId xmlns:p14="http://schemas.microsoft.com/office/powerpoint/2010/main" val="3655695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BD30DF-A157-4032-9AA3-B27D802C6CDA}" type="datetimeFigureOut">
              <a:rPr lang="en-IN" smtClean="0"/>
              <a:t>15-01-2020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DC5AC2-3602-416B-9B20-0CFC1BC08588}"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6854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BD30DF-A157-4032-9AA3-B27D802C6CDA}" type="datetimeFigureOut">
              <a:rPr lang="en-IN" smtClean="0"/>
              <a:t>15-01-2020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DC5AC2-3602-416B-9B20-0CFC1BC08588}"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7311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7BD30DF-A157-4032-9AA3-B27D802C6CDA}" type="datetimeFigureOut">
              <a:rPr lang="en-IN" smtClean="0"/>
              <a:t>15-01-2020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DC5AC2-3602-416B-9B20-0CFC1BC08588}"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84549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7BD30DF-A157-4032-9AA3-B27D802C6CDA}" type="datetimeFigureOut">
              <a:rPr lang="en-IN" smtClean="0"/>
              <a:t>15-01-2020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DDC5AC2-3602-416B-9B20-0CFC1BC08588}"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7968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7BD30DF-A157-4032-9AA3-B27D802C6CDA}" type="datetimeFigureOut">
              <a:rPr lang="en-IN" smtClean="0"/>
              <a:t>15-01-2020</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DDC5AC2-3602-416B-9B20-0CFC1BC08588}" type="slidenum">
              <a:rPr lang="en-IN" smtClean="0"/>
              <a:t>‹#›</a:t>
            </a:fld>
            <a:endParaRPr lang="en-IN"/>
          </a:p>
        </p:txBody>
      </p:sp>
    </p:spTree>
    <p:extLst>
      <p:ext uri="{BB962C8B-B14F-4D97-AF65-F5344CB8AC3E}">
        <p14:creationId xmlns:p14="http://schemas.microsoft.com/office/powerpoint/2010/main" val="156960887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png"/><Relationship Id="rId12" Type="http://schemas.openxmlformats.org/officeDocument/2006/relationships/image" Target="../media/image17.gi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gif"/><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VkMmGkVIky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kvzcya9T9uk"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9748" y="328512"/>
            <a:ext cx="10515600" cy="1325563"/>
          </a:xfrm>
        </p:spPr>
        <p:style>
          <a:lnRef idx="1">
            <a:schemeClr val="accent6"/>
          </a:lnRef>
          <a:fillRef idx="2">
            <a:schemeClr val="accent6"/>
          </a:fillRef>
          <a:effectRef idx="1">
            <a:schemeClr val="accent6"/>
          </a:effectRef>
          <a:fontRef idx="minor">
            <a:schemeClr val="dk1"/>
          </a:fontRef>
        </p:style>
        <p:txBody>
          <a:bodyPr>
            <a:normAutofit/>
          </a:bodyPr>
          <a:lstStyle/>
          <a:p>
            <a:r>
              <a:rPr lang="en-IN" sz="28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THE BASIC DOCTRINES OF JAINISM</a:t>
            </a:r>
            <a:endParaRPr lang="en-IN" sz="28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1026" name="Picture 2" descr="http://vignette3.wikia.nocookie.net/religion/images/4/4f/Jain-symbol-explained.jpg/revision/latest?cb=20100801000040&amp;path-prefix=answers"/>
          <p:cNvPicPr>
            <a:picLocks noGrp="1" noChangeAspect="1" noChangeArrowheads="1"/>
          </p:cNvPicPr>
          <p:nvPr>
            <p:ph idx="1"/>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5848623" y="1617464"/>
            <a:ext cx="5399964" cy="439621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style>
          <a:lnRef idx="2">
            <a:schemeClr val="accent2">
              <a:shade val="50000"/>
            </a:schemeClr>
          </a:lnRef>
          <a:fillRef idx="1">
            <a:schemeClr val="accent2"/>
          </a:fillRef>
          <a:effectRef idx="0">
            <a:schemeClr val="accent2"/>
          </a:effectRef>
          <a:fontRef idx="minor">
            <a:schemeClr val="lt1"/>
          </a:fontRef>
        </p:style>
      </p:pic>
      <p:pic>
        <p:nvPicPr>
          <p:cNvPr id="1028" name="Picture 4" descr="http://timesofindia.indiatimes.com/thumb/msid-22592327,width-217,resizemode-4/jain.jpg"/>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6317" y="2060635"/>
            <a:ext cx="1355116" cy="10116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30" name="Picture 6" descr="https://encrypted-tbn0.gstatic.com/images?q=tbn:ANd9GcQeXyMl8Nn01-IlENgxB73oxy1pH9WHl0KzQmUHfIzrHdOys8TQUg"/>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10692" y="2160682"/>
            <a:ext cx="1409129" cy="100652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1032" name="Picture 8" descr="http://www.herenow4u.net/fileadmin/v3media/pics/Jain_history/mahavir_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48716" y="401736"/>
            <a:ext cx="1259695" cy="117911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4" name="Picture 10" descr="http://image.slidesharecdn.com/buddhismjainism-111010023701-phpapp02/95/buddhism-jainism-22-728.jpg?cb=1318215013"/>
          <p:cNvPicPr>
            <a:picLocks noChangeAspect="1" noChangeArrowheads="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934977" y="1456874"/>
            <a:ext cx="4021477" cy="425810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40" name="Picture 16" descr="http://re-handbook.org.uk/media/display/jainism-chart.png"/>
          <p:cNvPicPr>
            <a:picLocks noChangeAspect="1" noChangeArrowheads="1"/>
          </p:cNvPicPr>
          <p:nvPr/>
        </p:nvPicPr>
        <p:blipFill>
          <a:blip r:embed="rId7">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139848" y="3167203"/>
            <a:ext cx="2676610" cy="3220802"/>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inquiry111westminster.wikispaces.com/file/view/elephant.jpg/163842267/640x477/elephant.jpg"/>
          <p:cNvPicPr>
            <a:picLocks noChangeAspect="1" noChangeArrowheads="1"/>
          </p:cNvPicPr>
          <p:nvPr/>
        </p:nvPicPr>
        <p:blipFill rotWithShape="1">
          <a:blip r:embed="rId8">
            <a:duotone>
              <a:prstClr val="black"/>
              <a:schemeClr val="accent5">
                <a:tint val="45000"/>
                <a:satMod val="400000"/>
              </a:schemeClr>
            </a:duotone>
            <a:extLst>
              <a:ext uri="{28A0092B-C50C-407E-A947-70E740481C1C}">
                <a14:useLocalDpi xmlns:a14="http://schemas.microsoft.com/office/drawing/2010/main" val="0"/>
              </a:ext>
            </a:extLst>
          </a:blip>
          <a:srcRect l="1723" t="10427" r="5419" b="21040"/>
          <a:stretch/>
        </p:blipFill>
        <p:spPr bwMode="auto">
          <a:xfrm>
            <a:off x="3080837" y="5450443"/>
            <a:ext cx="4649211" cy="1500797"/>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
        <p:nvSpPr>
          <p:cNvPr id="4" name="TextBox 3"/>
          <p:cNvSpPr txBox="1"/>
          <p:nvPr/>
        </p:nvSpPr>
        <p:spPr>
          <a:xfrm>
            <a:off x="833134" y="6388005"/>
            <a:ext cx="3302768" cy="369332"/>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IN" b="1" dirty="0" smtClean="0">
                <a:ln/>
                <a:solidFill>
                  <a:schemeClr val="accent3"/>
                </a:solidFill>
              </a:rPr>
              <a:t>            </a:t>
            </a:r>
            <a:r>
              <a:rPr lang="en-IN" b="1" dirty="0" err="1" smtClean="0">
                <a:ln/>
                <a:solidFill>
                  <a:schemeClr val="accent3"/>
                </a:solidFill>
              </a:rPr>
              <a:t>Anekāntavāda</a:t>
            </a:r>
            <a:endParaRPr lang="en-IN" b="1" dirty="0">
              <a:ln/>
              <a:solidFill>
                <a:schemeClr val="accent3"/>
              </a:solidFill>
            </a:endParaRPr>
          </a:p>
        </p:txBody>
      </p:sp>
      <p:sp>
        <p:nvSpPr>
          <p:cNvPr id="6" name="TextBox 5"/>
          <p:cNvSpPr txBox="1"/>
          <p:nvPr/>
        </p:nvSpPr>
        <p:spPr>
          <a:xfrm>
            <a:off x="7875908" y="6375210"/>
            <a:ext cx="2498482" cy="369332"/>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IN" b="1" dirty="0" err="1" smtClean="0">
                <a:ln/>
                <a:solidFill>
                  <a:schemeClr val="accent3"/>
                </a:solidFill>
              </a:rPr>
              <a:t>Syādvāda</a:t>
            </a:r>
            <a:endParaRPr lang="en-IN" b="1" dirty="0">
              <a:ln/>
              <a:solidFill>
                <a:schemeClr val="accent3"/>
              </a:solidFill>
            </a:endParaRPr>
          </a:p>
        </p:txBody>
      </p:sp>
      <p:pic>
        <p:nvPicPr>
          <p:cNvPr id="1048" name="Picture 24" descr="http://www.jainsamaj.org/temples/t-image/lotana-150912.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29748" y="426215"/>
            <a:ext cx="1265101" cy="1290971"/>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http://img.getjar.mobi/ss/26/856449_2.jpg"/>
          <p:cNvPicPr>
            <a:picLocks noChangeAspect="1" noChangeArrowheads="1"/>
          </p:cNvPicPr>
          <p:nvPr/>
        </p:nvPicPr>
        <p:blipFill rotWithShape="1">
          <a:blip r:embed="rId10">
            <a:extLst>
              <a:ext uri="{28A0092B-C50C-407E-A947-70E740481C1C}">
                <a14:useLocalDpi xmlns:a14="http://schemas.microsoft.com/office/drawing/2010/main" val="0"/>
              </a:ext>
            </a:extLst>
          </a:blip>
          <a:srcRect t="6371" b="12825"/>
          <a:stretch/>
        </p:blipFill>
        <p:spPr bwMode="auto">
          <a:xfrm>
            <a:off x="10471289" y="-57077"/>
            <a:ext cx="1290315" cy="216068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3" name="Picture 2" descr="Aum, Om"/>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724240" y="3167203"/>
            <a:ext cx="1264476" cy="25477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Jain Fla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04314" y="61505"/>
            <a:ext cx="1487304" cy="6804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878291" y="6488668"/>
            <a:ext cx="2320809"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IN" dirty="0">
                <a:ln w="0"/>
                <a:gradFill>
                  <a:gsLst>
                    <a:gs pos="21000">
                      <a:srgbClr val="53575C"/>
                    </a:gs>
                    <a:gs pos="88000">
                      <a:srgbClr val="C5C7CA"/>
                    </a:gs>
                  </a:gsLst>
                  <a:lin ang="5400000"/>
                </a:gradFill>
              </a:rPr>
              <a:t>B</a:t>
            </a:r>
            <a:r>
              <a:rPr lang="en-IN" dirty="0" smtClean="0">
                <a:ln w="0"/>
                <a:gradFill>
                  <a:gsLst>
                    <a:gs pos="21000">
                      <a:srgbClr val="53575C"/>
                    </a:gs>
                    <a:gs pos="88000">
                      <a:srgbClr val="C5C7CA"/>
                    </a:gs>
                  </a:gsLst>
                  <a:lin ang="5400000"/>
                </a:gradFill>
              </a:rPr>
              <a:t>y </a:t>
            </a:r>
            <a:r>
              <a:rPr lang="en-IN" dirty="0" err="1" smtClean="0">
                <a:ln w="0"/>
                <a:gradFill>
                  <a:gsLst>
                    <a:gs pos="21000">
                      <a:srgbClr val="53575C"/>
                    </a:gs>
                    <a:gs pos="88000">
                      <a:srgbClr val="C5C7CA"/>
                    </a:gs>
                  </a:gsLst>
                  <a:lin ang="5400000"/>
                </a:gradFill>
              </a:rPr>
              <a:t>Dr.</a:t>
            </a:r>
            <a:r>
              <a:rPr lang="en-IN" dirty="0" smtClean="0">
                <a:ln w="0"/>
                <a:gradFill>
                  <a:gsLst>
                    <a:gs pos="21000">
                      <a:srgbClr val="53575C"/>
                    </a:gs>
                    <a:gs pos="88000">
                      <a:srgbClr val="C5C7CA"/>
                    </a:gs>
                  </a:gsLst>
                  <a:lin ang="5400000"/>
                </a:gradFill>
              </a:rPr>
              <a:t> Preeti Rani Jain</a:t>
            </a:r>
            <a:endParaRPr lang="en-IN" dirty="0">
              <a:ln w="0"/>
              <a:gradFill>
                <a:gsLst>
                  <a:gs pos="21000">
                    <a:srgbClr val="53575C"/>
                  </a:gs>
                  <a:gs pos="88000">
                    <a:srgbClr val="C5C7CA"/>
                  </a:gs>
                </a:gsLst>
                <a:lin ang="5400000"/>
              </a:gradFill>
            </a:endParaRPr>
          </a:p>
        </p:txBody>
      </p:sp>
    </p:spTree>
    <p:extLst>
      <p:ext uri="{BB962C8B-B14F-4D97-AF65-F5344CB8AC3E}">
        <p14:creationId xmlns:p14="http://schemas.microsoft.com/office/powerpoint/2010/main" val="3850549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The Jain Flag: Jin-Shaasan  Flag has Five colours:  White, Red, Orange, Green and Dark Blue (or Black).  White  represen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872" y="365760"/>
            <a:ext cx="11216639" cy="6230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629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RAYER &lt;ul&gt;&lt;li&gt;Namo Arihantanam:  I bow to the arithantas - the ever-perfect spiritual victors &lt;/li&gt;&lt;/ul&gt;&lt;ul&gt;&lt;li&gt;Namo Sidd..."/>
          <p:cNvPicPr>
            <a:picLocks noChangeAspect="1" noChangeArrowheads="1"/>
          </p:cNvPicPr>
          <p:nvPr/>
        </p:nvPicPr>
        <p:blipFill>
          <a:blip r:embed="rId3">
            <a:duotone>
              <a:prstClr val="black"/>
              <a:srgbClr val="FFC000">
                <a:tint val="45000"/>
                <a:satMod val="400000"/>
              </a:srgbClr>
            </a:duotone>
            <a:extLst>
              <a:ext uri="{28A0092B-C50C-407E-A947-70E740481C1C}">
                <a14:useLocalDpi xmlns:a14="http://schemas.microsoft.com/office/drawing/2010/main" val="0"/>
              </a:ext>
            </a:extLst>
          </a:blip>
          <a:srcRect/>
          <a:stretch>
            <a:fillRect/>
          </a:stretch>
        </p:blipFill>
        <p:spPr bwMode="auto">
          <a:xfrm>
            <a:off x="496951" y="0"/>
            <a:ext cx="11695049" cy="4572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lt;ul&gt;&lt;li&gt;Eso Panch Namukkaro:  This five-fold salutation &lt;/li&gt;&lt;/ul&gt;&lt;ul&gt;&lt;li&gt;Savva Pavappanasano:  Destroys all sins &lt;/li&gt;&lt;/u..."/>
          <p:cNvPicPr>
            <a:picLocks noChangeAspect="1" noChangeArrowheads="1"/>
          </p:cNvPicPr>
          <p:nvPr/>
        </p:nvPicPr>
        <p:blipFill rotWithShape="1">
          <a:blip r:embed="rId4">
            <a:duotone>
              <a:prstClr val="black"/>
              <a:srgbClr val="FFC000">
                <a:tint val="45000"/>
                <a:satMod val="400000"/>
              </a:srgbClr>
            </a:duotone>
            <a:extLst>
              <a:ext uri="{28A0092B-C50C-407E-A947-70E740481C1C}">
                <a14:useLocalDpi xmlns:a14="http://schemas.microsoft.com/office/drawing/2010/main" val="0"/>
              </a:ext>
            </a:extLst>
          </a:blip>
          <a:srcRect t="17528" b="23647"/>
          <a:stretch/>
        </p:blipFill>
        <p:spPr bwMode="auto">
          <a:xfrm>
            <a:off x="496951" y="3986783"/>
            <a:ext cx="11695049" cy="297484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95691" y="3377183"/>
            <a:ext cx="9497568" cy="954107"/>
          </a:xfrm>
          <a:prstGeom prst="rect">
            <a:avLst/>
          </a:prstGeom>
          <a:noFill/>
        </p:spPr>
        <p:txBody>
          <a:bodyPr wrap="square" rtlCol="0">
            <a:spAutoFit/>
          </a:bodyPr>
          <a:lstStyle/>
          <a:p>
            <a:r>
              <a:rPr lang="en-IN" sz="2800" b="1" i="1" dirty="0" err="1" smtClean="0">
                <a:ln>
                  <a:solidFill>
                    <a:schemeClr val="tx2"/>
                  </a:solidFill>
                </a:ln>
              </a:rPr>
              <a:t>Namo</a:t>
            </a:r>
            <a:r>
              <a:rPr lang="en-IN" sz="2800" b="1" i="1" dirty="0" smtClean="0">
                <a:ln>
                  <a:solidFill>
                    <a:schemeClr val="tx2"/>
                  </a:solidFill>
                </a:ln>
              </a:rPr>
              <a:t> </a:t>
            </a:r>
            <a:r>
              <a:rPr lang="en-IN" sz="2800" b="1" i="1" dirty="0" err="1" smtClean="0">
                <a:ln>
                  <a:solidFill>
                    <a:schemeClr val="tx2"/>
                  </a:solidFill>
                </a:ln>
              </a:rPr>
              <a:t>Loae</a:t>
            </a:r>
            <a:r>
              <a:rPr lang="en-IN" sz="2800" b="1" i="1" dirty="0" smtClean="0">
                <a:ln>
                  <a:solidFill>
                    <a:schemeClr val="tx2"/>
                  </a:solidFill>
                </a:ln>
              </a:rPr>
              <a:t> </a:t>
            </a:r>
            <a:r>
              <a:rPr lang="en-IN" sz="2800" b="1" i="1" dirty="0" err="1" smtClean="0">
                <a:ln>
                  <a:solidFill>
                    <a:schemeClr val="tx2"/>
                  </a:solidFill>
                </a:ln>
              </a:rPr>
              <a:t>Savve</a:t>
            </a:r>
            <a:r>
              <a:rPr lang="en-IN" sz="2800" b="1" i="1" dirty="0" smtClean="0">
                <a:ln>
                  <a:solidFill>
                    <a:schemeClr val="tx2"/>
                  </a:solidFill>
                </a:ln>
              </a:rPr>
              <a:t> </a:t>
            </a:r>
            <a:r>
              <a:rPr lang="en-IN" sz="2800" b="1" i="1" dirty="0" err="1" smtClean="0">
                <a:ln>
                  <a:solidFill>
                    <a:schemeClr val="tx2"/>
                  </a:solidFill>
                </a:ln>
              </a:rPr>
              <a:t>Sahunam</a:t>
            </a:r>
            <a:r>
              <a:rPr lang="en-IN" sz="2800" b="1" i="1" dirty="0" smtClean="0">
                <a:ln>
                  <a:solidFill>
                    <a:schemeClr val="tx2"/>
                  </a:solidFill>
                </a:ln>
              </a:rPr>
              <a:t>: </a:t>
            </a:r>
            <a:r>
              <a:rPr lang="en-IN" sz="2800" i="1" dirty="0" smtClean="0">
                <a:ln>
                  <a:solidFill>
                    <a:schemeClr val="tx2"/>
                  </a:solidFill>
                </a:ln>
              </a:rPr>
              <a:t>I bow to all the monks and nun of this universe</a:t>
            </a:r>
            <a:endParaRPr lang="en-IN" sz="2800" i="1" dirty="0">
              <a:ln>
                <a:solidFill>
                  <a:schemeClr val="tx2"/>
                </a:solidFill>
              </a:ln>
            </a:endParaRPr>
          </a:p>
        </p:txBody>
      </p:sp>
    </p:spTree>
    <p:extLst>
      <p:ext uri="{BB962C8B-B14F-4D97-AF65-F5344CB8AC3E}">
        <p14:creationId xmlns:p14="http://schemas.microsoft.com/office/powerpoint/2010/main" val="2541818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err="1" smtClean="0"/>
              <a:t>Naham</a:t>
            </a:r>
            <a:r>
              <a:rPr lang="en-IN" dirty="0" smtClean="0"/>
              <a:t> </a:t>
            </a:r>
            <a:r>
              <a:rPr lang="en-IN" dirty="0" err="1"/>
              <a:t>j</a:t>
            </a:r>
            <a:r>
              <a:rPr lang="en-IN" dirty="0" err="1" smtClean="0"/>
              <a:t>anami</a:t>
            </a:r>
            <a:r>
              <a:rPr lang="en-IN" dirty="0" smtClean="0"/>
              <a:t/>
            </a:r>
            <a:br>
              <a:rPr lang="en-IN" dirty="0" smtClean="0"/>
            </a:br>
            <a:r>
              <a:rPr lang="en-IN" dirty="0" smtClean="0"/>
              <a:t>song in </a:t>
            </a:r>
            <a:r>
              <a:rPr lang="en-IN" dirty="0" err="1"/>
              <a:t>P</a:t>
            </a:r>
            <a:r>
              <a:rPr lang="en-IN" dirty="0" err="1" smtClean="0"/>
              <a:t>rakrit</a:t>
            </a:r>
            <a:r>
              <a:rPr lang="en-IN" dirty="0" smtClean="0"/>
              <a:t> language</a:t>
            </a:r>
            <a:endParaRPr lang="en-IN" dirty="0"/>
          </a:p>
        </p:txBody>
      </p:sp>
      <p:sp>
        <p:nvSpPr>
          <p:cNvPr id="3" name="Content Placeholder 2"/>
          <p:cNvSpPr>
            <a:spLocks noGrp="1"/>
          </p:cNvSpPr>
          <p:nvPr>
            <p:ph idx="1"/>
          </p:nvPr>
        </p:nvSpPr>
        <p:spPr>
          <a:xfrm>
            <a:off x="1295401" y="743712"/>
            <a:ext cx="9601196" cy="5132156"/>
          </a:xfrm>
        </p:spPr>
        <p:txBody>
          <a:bodyPr/>
          <a:lstStyle/>
          <a:p>
            <a:pPr marL="0" indent="0">
              <a:buNone/>
            </a:pPr>
            <a:endParaRPr lang="en-IN" dirty="0" smtClean="0">
              <a:hlinkClick r:id="rId2"/>
            </a:endParaRPr>
          </a:p>
          <a:p>
            <a:pPr marL="0" indent="0">
              <a:buNone/>
            </a:pPr>
            <a:endParaRPr lang="en-IN" dirty="0" smtClean="0">
              <a:hlinkClick r:id="rId2"/>
            </a:endParaRPr>
          </a:p>
          <a:p>
            <a:endParaRPr lang="en-IN" dirty="0" smtClean="0">
              <a:hlinkClick r:id="rId2"/>
            </a:endParaRPr>
          </a:p>
          <a:p>
            <a:endParaRPr lang="en-IN" dirty="0" smtClean="0">
              <a:hlinkClick r:id="rId2"/>
            </a:endParaRPr>
          </a:p>
          <a:p>
            <a:pPr marL="0" indent="0">
              <a:buNone/>
            </a:pPr>
            <a:r>
              <a:rPr lang="en-IN" dirty="0" smtClean="0">
                <a:hlinkClick r:id="rId2"/>
              </a:rPr>
              <a:t>  https</a:t>
            </a:r>
            <a:r>
              <a:rPr lang="en-IN" dirty="0">
                <a:hlinkClick r:id="rId2"/>
              </a:rPr>
              <a:t>://www.youtube.com/watch?v=VkMmGkVIkyY</a:t>
            </a:r>
            <a:endParaRPr lang="en-IN" dirty="0"/>
          </a:p>
          <a:p>
            <a:endParaRPr lang="en-IN" dirty="0"/>
          </a:p>
        </p:txBody>
      </p:sp>
    </p:spTree>
    <p:extLst>
      <p:ext uri="{BB962C8B-B14F-4D97-AF65-F5344CB8AC3E}">
        <p14:creationId xmlns:p14="http://schemas.microsoft.com/office/powerpoint/2010/main" val="5964716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344" y="487680"/>
            <a:ext cx="11189207" cy="5791200"/>
          </a:xfrm>
          <a:solidFill>
            <a:schemeClr val="accent5">
              <a:lumMod val="60000"/>
              <a:lumOff val="40000"/>
            </a:schemeClr>
          </a:solidFill>
        </p:spPr>
        <p:txBody>
          <a:bodyPr>
            <a:prstTxWarp prst="textTriangleInverted">
              <a:avLst/>
            </a:prstTxWarp>
            <a:normAutofit fontScale="55000" lnSpcReduction="20000"/>
          </a:bodyPr>
          <a:lstStyle/>
          <a:p>
            <a:pPr marL="0" indent="0">
              <a:buNone/>
            </a:pPr>
            <a:r>
              <a:rPr lang="en-IN" sz="88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a:t>
            </a:r>
          </a:p>
          <a:p>
            <a:pPr marL="0" indent="0">
              <a:buNone/>
            </a:pPr>
            <a:r>
              <a:rPr lang="en-IN" sz="289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a:t>
            </a:r>
            <a:r>
              <a:rPr lang="en-IN" sz="289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JAIN EMBLEM</a:t>
            </a:r>
            <a:endParaRPr lang="en-IN" sz="289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Tree>
    <p:extLst>
      <p:ext uri="{BB962C8B-B14F-4D97-AF65-F5344CB8AC3E}">
        <p14:creationId xmlns:p14="http://schemas.microsoft.com/office/powerpoint/2010/main" val="484899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zaxtor.net/Jain_universe.JPG"/>
          <p:cNvPicPr>
            <a:picLocks noGrp="1" noChangeAspect="1" noChangeArrowheads="1"/>
          </p:cNvPicPr>
          <p:nvPr>
            <p:ph idx="1"/>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423081" y="163773"/>
            <a:ext cx="11464120" cy="6694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367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GHT KNOWLEDGE (SAMYAG-JNANA)&lt;br /&gt;Right knowledge consists in the detailed knowledge of all truths.&lt;br /&gt;"/>
          <p:cNvPicPr>
            <a:picLocks noChangeAspect="1" noChangeArrowheads="1"/>
          </p:cNvPicPr>
          <p:nvPr/>
        </p:nvPicPr>
        <p:blipFill rotWithShape="1">
          <a:blip r:embed="rId3">
            <a:duotone>
              <a:prstClr val="black"/>
              <a:schemeClr val="accent4">
                <a:tint val="45000"/>
                <a:satMod val="400000"/>
              </a:schemeClr>
            </a:duotone>
            <a:extLst>
              <a:ext uri="{28A0092B-C50C-407E-A947-70E740481C1C}">
                <a14:useLocalDpi xmlns:a14="http://schemas.microsoft.com/office/drawing/2010/main" val="0"/>
              </a:ext>
            </a:extLst>
          </a:blip>
          <a:srcRect l="14460" t="37062" r="27167" b="878"/>
          <a:stretch/>
        </p:blipFill>
        <p:spPr bwMode="auto">
          <a:xfrm>
            <a:off x="707136" y="585216"/>
            <a:ext cx="10838688" cy="5583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084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Jain SymbolsPalm – signifies assurance; to      Digit of moon – (region of liberatedhave faith and change the path of   so..."/>
          <p:cNvPicPr>
            <a:picLocks noChangeAspect="1" noChangeArrowheads="1"/>
          </p:cNvPicPr>
          <p:nvPr/>
        </p:nvPicPr>
        <p:blipFill rotWithShape="1">
          <a:blip r:embed="rId3">
            <a:extLst>
              <a:ext uri="{28A0092B-C50C-407E-A947-70E740481C1C}">
                <a14:useLocalDpi xmlns:a14="http://schemas.microsoft.com/office/drawing/2010/main" val="0"/>
              </a:ext>
            </a:extLst>
          </a:blip>
          <a:srcRect l="570" t="16073" r="56353" b="3959"/>
          <a:stretch/>
        </p:blipFill>
        <p:spPr bwMode="auto">
          <a:xfrm>
            <a:off x="560832" y="573024"/>
            <a:ext cx="10875264" cy="5693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828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ain Symbols &lt;ul&gt;&lt;li&gt;OM (Aum) &lt;/li&gt;&lt;/ul&gt;Om  is a religious symbol. In Jainism it means wholeness of  Panch Parmeshthi. Om ..."/>
          <p:cNvPicPr>
            <a:picLocks noChangeAspect="1" noChangeArrowheads="1"/>
          </p:cNvPicPr>
          <p:nvPr/>
        </p:nvPicPr>
        <p:blipFill rotWithShape="1">
          <a:blip r:embed="rId3">
            <a:extLst>
              <a:ext uri="{28A0092B-C50C-407E-A947-70E740481C1C}">
                <a14:useLocalDpi xmlns:a14="http://schemas.microsoft.com/office/drawing/2010/main" val="0"/>
              </a:ext>
            </a:extLst>
          </a:blip>
          <a:srcRect t="18664"/>
          <a:stretch/>
        </p:blipFill>
        <p:spPr bwMode="auto">
          <a:xfrm>
            <a:off x="487680" y="451104"/>
            <a:ext cx="11094719" cy="587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77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7408" y="573024"/>
            <a:ext cx="10777728" cy="5669280"/>
          </a:xfrm>
          <a:solidFill>
            <a:schemeClr val="accent5">
              <a:lumMod val="60000"/>
              <a:lumOff val="40000"/>
            </a:schemeClr>
          </a:solidFill>
        </p:spPr>
        <p:txBody>
          <a:bodyPr>
            <a:prstTxWarp prst="textChevronInverted">
              <a:avLst/>
            </a:prstTxWarp>
          </a:bodyPr>
          <a:lstStyle/>
          <a:p>
            <a:pPr marL="0" indent="0">
              <a:buNone/>
            </a:pPr>
            <a:r>
              <a:rPr lang="en-IN" sz="36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THEORIES</a:t>
            </a:r>
            <a:endParaRPr lang="en-IN" dirty="0"/>
          </a:p>
        </p:txBody>
      </p:sp>
    </p:spTree>
    <p:extLst>
      <p:ext uri="{BB962C8B-B14F-4D97-AF65-F5344CB8AC3E}">
        <p14:creationId xmlns:p14="http://schemas.microsoft.com/office/powerpoint/2010/main" val="1445820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Anekantavad and Syadvad&#10;Reality (object) has many facets.&#10;It has many qualities and&#10;properties. This is known as&#10;Anekant ..."/>
          <p:cNvPicPr>
            <a:picLocks noChangeAspect="1" noChangeArrowheads="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719328" y="621792"/>
            <a:ext cx="5366221" cy="553516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Anekantvad&#10;It is a doctrine of&#10;multifacetedness of reality&#10;It is a philosophy or doctrine of&#10;non-absolutism&#10;It explains..."/>
          <p:cNvPicPr>
            <a:picLocks noChangeAspect="1" noChangeArrowheads="1"/>
          </p:cNvPicPr>
          <p:nvPr/>
        </p:nvPicPr>
        <p:blipFill>
          <a:blip r:embed="rId4">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6085548" y="621792"/>
            <a:ext cx="5509043" cy="2645664"/>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Syadvad&#10;It is a theory of conditional&#10;predication&#10;It is a theory of relativity of&#10;propositions or judgments&#10;It explains..."/>
          <p:cNvPicPr>
            <a:picLocks noChangeAspect="1" noChangeArrowheads="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6085548" y="3267456"/>
            <a:ext cx="5509043" cy="2889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06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2.bp.blogspot.com/-Yvi0lrN3P0k/UDeH76QIs3I/AAAAAAAAAI8/E5er06f1NS8/s1600/ch1.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182" y="1"/>
            <a:ext cx="1230118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5643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9000" y="668741"/>
            <a:ext cx="10596136" cy="5610139"/>
          </a:xfrm>
          <a:solidFill>
            <a:schemeClr val="accent5">
              <a:lumMod val="60000"/>
              <a:lumOff val="40000"/>
            </a:schemeClr>
          </a:solidFill>
        </p:spPr>
        <p:txBody>
          <a:bodyPr>
            <a:normAutofit lnSpcReduction="10000"/>
          </a:bodyPr>
          <a:lstStyle/>
          <a:p>
            <a:r>
              <a:rPr lang="en-IN" dirty="0" err="1"/>
              <a:t>Sukshmakal</a:t>
            </a:r>
            <a:r>
              <a:rPr lang="en-IN" dirty="0"/>
              <a:t> = 1 </a:t>
            </a:r>
            <a:r>
              <a:rPr lang="en-IN" dirty="0" err="1"/>
              <a:t>Avalika</a:t>
            </a:r>
            <a:r>
              <a:rPr lang="en-IN" dirty="0"/>
              <a:t> (the smallest unit of time).</a:t>
            </a:r>
          </a:p>
          <a:p>
            <a:r>
              <a:rPr lang="en-IN" dirty="0"/>
              <a:t>16777216 </a:t>
            </a:r>
            <a:r>
              <a:rPr lang="en-IN" dirty="0" err="1"/>
              <a:t>Avalikcs</a:t>
            </a:r>
            <a:r>
              <a:rPr lang="en-IN" dirty="0"/>
              <a:t> = 1 </a:t>
            </a:r>
            <a:r>
              <a:rPr lang="en-IN" dirty="0" err="1"/>
              <a:t>Muhurt</a:t>
            </a:r>
            <a:r>
              <a:rPr lang="en-IN" dirty="0"/>
              <a:t>.</a:t>
            </a:r>
          </a:p>
          <a:p>
            <a:r>
              <a:rPr lang="en-IN" dirty="0"/>
              <a:t>30 </a:t>
            </a:r>
            <a:r>
              <a:rPr lang="en-IN" dirty="0" err="1"/>
              <a:t>Muhurtas</a:t>
            </a:r>
            <a:r>
              <a:rPr lang="en-IN" dirty="0"/>
              <a:t> = 1 day and night</a:t>
            </a:r>
            <a:r>
              <a:rPr lang="en-IN" dirty="0" smtClean="0"/>
              <a:t>.</a:t>
            </a:r>
          </a:p>
          <a:p>
            <a:endParaRPr lang="en-IN" dirty="0" smtClean="0"/>
          </a:p>
          <a:p>
            <a:r>
              <a:rPr lang="en-IN" dirty="0" smtClean="0"/>
              <a:t>15 </a:t>
            </a:r>
            <a:r>
              <a:rPr lang="en-IN" dirty="0"/>
              <a:t>days and nights = 1 fortnight</a:t>
            </a:r>
            <a:r>
              <a:rPr lang="en-IN" dirty="0" smtClean="0"/>
              <a:t>.</a:t>
            </a:r>
          </a:p>
          <a:p>
            <a:r>
              <a:rPr lang="en-IN" dirty="0" smtClean="0"/>
              <a:t> </a:t>
            </a:r>
            <a:r>
              <a:rPr lang="en-IN" dirty="0"/>
              <a:t>2 fortnights = 1 month.</a:t>
            </a:r>
          </a:p>
          <a:p>
            <a:r>
              <a:rPr lang="en-IN" dirty="0"/>
              <a:t>12 months = 1 year</a:t>
            </a:r>
          </a:p>
          <a:p>
            <a:r>
              <a:rPr lang="en-IN" dirty="0"/>
              <a:t>Countless years = 1 </a:t>
            </a:r>
            <a:r>
              <a:rPr lang="en-IN" dirty="0" err="1"/>
              <a:t>Palyopam</a:t>
            </a:r>
            <a:r>
              <a:rPr lang="en-IN" dirty="0"/>
              <a:t>.</a:t>
            </a:r>
          </a:p>
          <a:p>
            <a:r>
              <a:rPr lang="en-IN" dirty="0"/>
              <a:t>10 Crores of Crores of </a:t>
            </a:r>
            <a:r>
              <a:rPr lang="en-IN" dirty="0" err="1"/>
              <a:t>Palyopam</a:t>
            </a:r>
            <a:r>
              <a:rPr lang="en-IN" dirty="0"/>
              <a:t> = 1 </a:t>
            </a:r>
            <a:r>
              <a:rPr lang="en-IN" dirty="0" err="1"/>
              <a:t>Sagaropam</a:t>
            </a:r>
            <a:r>
              <a:rPr lang="en-IN" dirty="0"/>
              <a:t>.</a:t>
            </a:r>
          </a:p>
          <a:p>
            <a:r>
              <a:rPr lang="en-IN" dirty="0"/>
              <a:t>10 Crores of Crores of </a:t>
            </a:r>
            <a:r>
              <a:rPr lang="en-IN" dirty="0" err="1"/>
              <a:t>Sagaropam</a:t>
            </a:r>
            <a:r>
              <a:rPr lang="en-IN" dirty="0"/>
              <a:t>=l </a:t>
            </a:r>
            <a:r>
              <a:rPr lang="en-IN" dirty="0" err="1"/>
              <a:t>Utsarpini</a:t>
            </a:r>
            <a:r>
              <a:rPr lang="en-IN" dirty="0"/>
              <a:t>.</a:t>
            </a:r>
          </a:p>
          <a:p>
            <a:r>
              <a:rPr lang="en-IN" dirty="0"/>
              <a:t>1 </a:t>
            </a:r>
            <a:r>
              <a:rPr lang="en-IN" dirty="0" err="1"/>
              <a:t>Utsarpini</a:t>
            </a:r>
            <a:r>
              <a:rPr lang="en-IN" dirty="0"/>
              <a:t> + </a:t>
            </a:r>
            <a:r>
              <a:rPr lang="en-IN" dirty="0" err="1"/>
              <a:t>Avasarpini</a:t>
            </a:r>
            <a:r>
              <a:rPr lang="en-IN" dirty="0"/>
              <a:t> = 1 </a:t>
            </a:r>
            <a:r>
              <a:rPr lang="en-IN" dirty="0" err="1"/>
              <a:t>Kalchakra</a:t>
            </a:r>
            <a:r>
              <a:rPr lang="en-IN" dirty="0"/>
              <a:t>- One cycle of time.</a:t>
            </a:r>
          </a:p>
          <a:p>
            <a:pPr marL="0" indent="0">
              <a:buNone/>
            </a:pPr>
            <a:endParaRPr lang="en-IN" dirty="0"/>
          </a:p>
        </p:txBody>
      </p:sp>
    </p:spTree>
    <p:extLst>
      <p:ext uri="{BB962C8B-B14F-4D97-AF65-F5344CB8AC3E}">
        <p14:creationId xmlns:p14="http://schemas.microsoft.com/office/powerpoint/2010/main" val="26839347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098" name="Picture 2" descr="http://peacepublications.com/Jainism%20Review%20Charts_files/image00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830" y="-1"/>
            <a:ext cx="12069170" cy="680705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906971" y="5268035"/>
            <a:ext cx="3507477" cy="646331"/>
          </a:xfrm>
          <a:prstGeom prst="rect">
            <a:avLst/>
          </a:prstGeom>
          <a:solidFill>
            <a:schemeClr val="bg1">
              <a:lumMod val="85000"/>
            </a:schemeClr>
          </a:solidFill>
        </p:spPr>
        <p:txBody>
          <a:bodyPr wrap="square" rtlCol="0">
            <a:spAutoFit/>
          </a:bodyPr>
          <a:lstStyle/>
          <a:p>
            <a:r>
              <a:rPr lang="en-IN" dirty="0" smtClean="0"/>
              <a:t> and  Earth –bodied, fire- bodied, water bodied, air bodied</a:t>
            </a:r>
            <a:endParaRPr lang="en-IN" dirty="0"/>
          </a:p>
        </p:txBody>
      </p:sp>
    </p:spTree>
    <p:extLst>
      <p:ext uri="{BB962C8B-B14F-4D97-AF65-F5344CB8AC3E}">
        <p14:creationId xmlns:p14="http://schemas.microsoft.com/office/powerpoint/2010/main" val="11282265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07495340"/>
              </p:ext>
            </p:extLst>
          </p:nvPr>
        </p:nvGraphicFramePr>
        <p:xfrm>
          <a:off x="-126609" y="2"/>
          <a:ext cx="12421771" cy="6857999"/>
        </p:xfrm>
        <a:graphic>
          <a:graphicData uri="http://schemas.openxmlformats.org/drawingml/2006/table">
            <a:tbl>
              <a:tblPr/>
              <a:tblGrid>
                <a:gridCol w="1814732"/>
                <a:gridCol w="241132"/>
                <a:gridCol w="10365907"/>
              </a:tblGrid>
              <a:tr h="664745">
                <a:tc gridSpan="3">
                  <a:txBody>
                    <a:bodyPr/>
                    <a:lstStyle/>
                    <a:p>
                      <a:pPr algn="ctr">
                        <a:spcAft>
                          <a:spcPts val="0"/>
                        </a:spcAft>
                      </a:pPr>
                      <a:r>
                        <a:rPr lang="en-IN" sz="2000" b="1" dirty="0" smtClean="0">
                          <a:solidFill>
                            <a:srgbClr val="000000"/>
                          </a:solidFill>
                          <a:effectLst/>
                          <a:latin typeface="Garamond" panose="02020404030301010803" pitchFamily="18" charset="0"/>
                        </a:rPr>
                        <a:t>Seven</a:t>
                      </a:r>
                      <a:r>
                        <a:rPr lang="en-IN" sz="2000" b="1" baseline="0" dirty="0" smtClean="0">
                          <a:solidFill>
                            <a:srgbClr val="000000"/>
                          </a:solidFill>
                          <a:effectLst/>
                          <a:latin typeface="Garamond" panose="02020404030301010803" pitchFamily="18" charset="0"/>
                        </a:rPr>
                        <a:t> </a:t>
                      </a:r>
                      <a:r>
                        <a:rPr lang="en-IN" sz="2000" b="1" dirty="0" smtClean="0">
                          <a:solidFill>
                            <a:srgbClr val="000000"/>
                          </a:solidFill>
                          <a:effectLst/>
                          <a:latin typeface="Garamond" panose="02020404030301010803" pitchFamily="18" charset="0"/>
                        </a:rPr>
                        <a:t>Operating </a:t>
                      </a:r>
                      <a:r>
                        <a:rPr lang="en-IN" sz="2000" b="1" dirty="0">
                          <a:solidFill>
                            <a:srgbClr val="000000"/>
                          </a:solidFill>
                          <a:effectLst/>
                          <a:latin typeface="Garamond" panose="02020404030301010803" pitchFamily="18" charset="0"/>
                        </a:rPr>
                        <a:t>Principles of the Universe </a:t>
                      </a:r>
                      <a:endParaRPr lang="en-IN" sz="800" dirty="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IN"/>
                    </a:p>
                  </a:txBody>
                  <a:tcPr/>
                </a:tc>
                <a:tc hMerge="1">
                  <a:txBody>
                    <a:bodyPr/>
                    <a:lstStyle/>
                    <a:p>
                      <a:endParaRPr lang="en-IN"/>
                    </a:p>
                  </a:txBody>
                  <a:tcPr/>
                </a:tc>
              </a:tr>
              <a:tr h="481368">
                <a:tc gridSpan="2">
                  <a:txBody>
                    <a:bodyPr/>
                    <a:lstStyle/>
                    <a:p>
                      <a:pPr algn="ctr">
                        <a:spcAft>
                          <a:spcPts val="0"/>
                        </a:spcAft>
                      </a:pPr>
                      <a:r>
                        <a:rPr lang="en-IN" sz="1700" b="1">
                          <a:solidFill>
                            <a:srgbClr val="000000"/>
                          </a:solidFill>
                          <a:effectLst/>
                          <a:latin typeface="Garamond" panose="02020404030301010803" pitchFamily="18" charset="0"/>
                        </a:rPr>
                        <a:t>Principle</a:t>
                      </a:r>
                      <a:endParaRPr lang="en-IN" sz="80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IN"/>
                    </a:p>
                  </a:txBody>
                  <a:tcPr/>
                </a:tc>
                <a:tc>
                  <a:txBody>
                    <a:bodyPr/>
                    <a:lstStyle/>
                    <a:p>
                      <a:pPr algn="ctr">
                        <a:spcAft>
                          <a:spcPts val="0"/>
                        </a:spcAft>
                      </a:pPr>
                      <a:r>
                        <a:rPr lang="en-IN" sz="1700" b="1">
                          <a:solidFill>
                            <a:srgbClr val="000000"/>
                          </a:solidFill>
                          <a:effectLst/>
                          <a:latin typeface="Garamond" panose="02020404030301010803" pitchFamily="18" charset="0"/>
                        </a:rPr>
                        <a:t>Operation</a:t>
                      </a:r>
                      <a:endParaRPr lang="en-IN" sz="80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888680">
                <a:tc>
                  <a:txBody>
                    <a:bodyPr/>
                    <a:lstStyle/>
                    <a:p>
                      <a:pPr algn="l">
                        <a:spcAft>
                          <a:spcPts val="0"/>
                        </a:spcAft>
                      </a:pPr>
                      <a:r>
                        <a:rPr lang="en-IN" sz="1500" i="1">
                          <a:solidFill>
                            <a:srgbClr val="000000"/>
                          </a:solidFill>
                          <a:effectLst/>
                          <a:latin typeface="Garamond" panose="02020404030301010803" pitchFamily="18" charset="0"/>
                        </a:rPr>
                        <a:t>Jiva</a:t>
                      </a:r>
                      <a:r>
                        <a:rPr lang="en-IN" sz="1500">
                          <a:solidFill>
                            <a:srgbClr val="000000"/>
                          </a:solidFill>
                          <a:effectLst/>
                          <a:latin typeface="Garamond" panose="02020404030301010803" pitchFamily="18" charset="0"/>
                        </a:rPr>
                        <a:t> Exists</a:t>
                      </a:r>
                      <a:endParaRPr lang="en-IN" sz="80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a:txBody>
                    <a:bodyPr/>
                    <a:lstStyle/>
                    <a:p>
                      <a:pPr algn="l">
                        <a:spcAft>
                          <a:spcPts val="0"/>
                        </a:spcAft>
                      </a:pPr>
                      <a:r>
                        <a:rPr lang="en-IN" sz="1500">
                          <a:solidFill>
                            <a:srgbClr val="000000"/>
                          </a:solidFill>
                          <a:effectLst/>
                          <a:latin typeface="Garamond" panose="02020404030301010803" pitchFamily="18" charset="0"/>
                        </a:rPr>
                        <a:t>Each soul has been in a polluted state forever.  Impure souls are trapped in </a:t>
                      </a:r>
                      <a:r>
                        <a:rPr lang="en-IN" sz="1500" i="1">
                          <a:solidFill>
                            <a:srgbClr val="000000"/>
                          </a:solidFill>
                          <a:effectLst/>
                          <a:latin typeface="Garamond" panose="02020404030301010803" pitchFamily="18" charset="0"/>
                        </a:rPr>
                        <a:t>Samsara</a:t>
                      </a:r>
                      <a:r>
                        <a:rPr lang="en-IN" sz="1500">
                          <a:solidFill>
                            <a:srgbClr val="000000"/>
                          </a:solidFill>
                          <a:effectLst/>
                          <a:latin typeface="Garamond" panose="02020404030301010803" pitchFamily="18" charset="0"/>
                        </a:rPr>
                        <a:t>.  Humans can purify their souls.</a:t>
                      </a:r>
                      <a:endParaRPr lang="en-IN" sz="80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hMerge="1">
                  <a:txBody>
                    <a:bodyPr/>
                    <a:lstStyle/>
                    <a:p>
                      <a:endParaRPr lang="en-IN"/>
                    </a:p>
                  </a:txBody>
                  <a:tcPr/>
                </a:tc>
              </a:tr>
              <a:tr h="888680">
                <a:tc>
                  <a:txBody>
                    <a:bodyPr/>
                    <a:lstStyle/>
                    <a:p>
                      <a:pPr algn="l">
                        <a:spcAft>
                          <a:spcPts val="0"/>
                        </a:spcAft>
                      </a:pPr>
                      <a:r>
                        <a:rPr lang="en-IN" sz="1500" i="1">
                          <a:solidFill>
                            <a:srgbClr val="000000"/>
                          </a:solidFill>
                          <a:effectLst/>
                          <a:latin typeface="Garamond" panose="02020404030301010803" pitchFamily="18" charset="0"/>
                        </a:rPr>
                        <a:t>Ajiva Exists</a:t>
                      </a:r>
                      <a:endParaRPr lang="en-IN" sz="80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a:txBody>
                    <a:bodyPr/>
                    <a:lstStyle/>
                    <a:p>
                      <a:pPr algn="l">
                        <a:spcAft>
                          <a:spcPts val="0"/>
                        </a:spcAft>
                      </a:pPr>
                      <a:r>
                        <a:rPr lang="en-IN" sz="1500" dirty="0">
                          <a:solidFill>
                            <a:srgbClr val="000000"/>
                          </a:solidFill>
                          <a:effectLst/>
                          <a:latin typeface="Garamond" panose="02020404030301010803" pitchFamily="18" charset="0"/>
                        </a:rPr>
                        <a:t>Material particles pollute the soul.  Time and space enable elements to change modes.</a:t>
                      </a:r>
                      <a:endParaRPr lang="en-IN" sz="800" dirty="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hMerge="1">
                  <a:txBody>
                    <a:bodyPr/>
                    <a:lstStyle/>
                    <a:p>
                      <a:endParaRPr lang="en-IN"/>
                    </a:p>
                  </a:txBody>
                  <a:tcPr/>
                </a:tc>
              </a:tr>
              <a:tr h="445221">
                <a:tc>
                  <a:txBody>
                    <a:bodyPr/>
                    <a:lstStyle/>
                    <a:p>
                      <a:pPr algn="l">
                        <a:spcAft>
                          <a:spcPts val="0"/>
                        </a:spcAft>
                      </a:pPr>
                      <a:r>
                        <a:rPr lang="en-IN" sz="1500" i="1">
                          <a:solidFill>
                            <a:srgbClr val="000000"/>
                          </a:solidFill>
                          <a:effectLst/>
                          <a:latin typeface="Garamond" panose="02020404030301010803" pitchFamily="18" charset="0"/>
                        </a:rPr>
                        <a:t>Asrava</a:t>
                      </a:r>
                      <a:endParaRPr lang="en-IN" sz="80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a:txBody>
                    <a:bodyPr/>
                    <a:lstStyle/>
                    <a:p>
                      <a:pPr algn="l">
                        <a:spcAft>
                          <a:spcPts val="0"/>
                        </a:spcAft>
                      </a:pPr>
                      <a:r>
                        <a:rPr lang="en-IN" sz="1500" dirty="0">
                          <a:solidFill>
                            <a:srgbClr val="000000"/>
                          </a:solidFill>
                          <a:effectLst/>
                          <a:latin typeface="Garamond" panose="02020404030301010803" pitchFamily="18" charset="0"/>
                        </a:rPr>
                        <a:t>Vibrations created by impure soul attract </a:t>
                      </a:r>
                      <a:r>
                        <a:rPr lang="en-IN" sz="1500" i="1" dirty="0">
                          <a:solidFill>
                            <a:srgbClr val="000000"/>
                          </a:solidFill>
                          <a:effectLst/>
                          <a:latin typeface="Garamond" panose="02020404030301010803" pitchFamily="18" charset="0"/>
                        </a:rPr>
                        <a:t>karmic</a:t>
                      </a:r>
                      <a:r>
                        <a:rPr lang="en-IN" sz="1500" dirty="0">
                          <a:solidFill>
                            <a:srgbClr val="000000"/>
                          </a:solidFill>
                          <a:effectLst/>
                          <a:latin typeface="Garamond" panose="02020404030301010803" pitchFamily="18" charset="0"/>
                        </a:rPr>
                        <a:t> particles</a:t>
                      </a:r>
                      <a:endParaRPr lang="en-IN" sz="800" dirty="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hMerge="1">
                  <a:txBody>
                    <a:bodyPr/>
                    <a:lstStyle/>
                    <a:p>
                      <a:endParaRPr lang="en-IN"/>
                    </a:p>
                  </a:txBody>
                  <a:tcPr/>
                </a:tc>
              </a:tr>
              <a:tr h="786236">
                <a:tc>
                  <a:txBody>
                    <a:bodyPr/>
                    <a:lstStyle/>
                    <a:p>
                      <a:pPr algn="l">
                        <a:spcAft>
                          <a:spcPts val="0"/>
                        </a:spcAft>
                      </a:pPr>
                      <a:r>
                        <a:rPr lang="en-IN" sz="1500" i="1">
                          <a:solidFill>
                            <a:srgbClr val="000000"/>
                          </a:solidFill>
                          <a:effectLst/>
                          <a:latin typeface="Garamond" panose="02020404030301010803" pitchFamily="18" charset="0"/>
                        </a:rPr>
                        <a:t>Bandha</a:t>
                      </a:r>
                      <a:endParaRPr lang="en-IN" sz="80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a:txBody>
                    <a:bodyPr/>
                    <a:lstStyle/>
                    <a:p>
                      <a:pPr algn="l">
                        <a:spcAft>
                          <a:spcPts val="0"/>
                        </a:spcAft>
                      </a:pPr>
                      <a:r>
                        <a:rPr lang="en-IN" sz="1500" dirty="0">
                          <a:solidFill>
                            <a:srgbClr val="000000"/>
                          </a:solidFill>
                          <a:effectLst/>
                          <a:latin typeface="Garamond" panose="02020404030301010803" pitchFamily="18" charset="0"/>
                        </a:rPr>
                        <a:t>Passion-based activities create bonds between the soul and the </a:t>
                      </a:r>
                      <a:r>
                        <a:rPr lang="en-IN" sz="1500" i="1" dirty="0" smtClean="0">
                          <a:solidFill>
                            <a:srgbClr val="000000"/>
                          </a:solidFill>
                          <a:effectLst/>
                          <a:latin typeface="Garamond" panose="02020404030301010803" pitchFamily="18" charset="0"/>
                        </a:rPr>
                        <a:t>karmic </a:t>
                      </a:r>
                      <a:r>
                        <a:rPr lang="en-IN" sz="1500" dirty="0" smtClean="0">
                          <a:solidFill>
                            <a:srgbClr val="000000"/>
                          </a:solidFill>
                          <a:effectLst/>
                          <a:latin typeface="Garamond" panose="02020404030301010803" pitchFamily="18" charset="0"/>
                        </a:rPr>
                        <a:t>particles</a:t>
                      </a:r>
                      <a:r>
                        <a:rPr lang="en-IN" sz="1500" dirty="0">
                          <a:solidFill>
                            <a:srgbClr val="000000"/>
                          </a:solidFill>
                          <a:effectLst/>
                          <a:latin typeface="Garamond" panose="02020404030301010803" pitchFamily="18" charset="0"/>
                        </a:rPr>
                        <a:t>.</a:t>
                      </a:r>
                      <a:endParaRPr lang="en-IN" sz="800" dirty="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hMerge="1">
                  <a:txBody>
                    <a:bodyPr/>
                    <a:lstStyle/>
                    <a:p>
                      <a:endParaRPr lang="en-IN"/>
                    </a:p>
                  </a:txBody>
                  <a:tcPr/>
                </a:tc>
              </a:tr>
              <a:tr h="888680">
                <a:tc>
                  <a:txBody>
                    <a:bodyPr/>
                    <a:lstStyle/>
                    <a:p>
                      <a:pPr algn="l">
                        <a:spcAft>
                          <a:spcPts val="0"/>
                        </a:spcAft>
                      </a:pPr>
                      <a:r>
                        <a:rPr lang="en-IN" sz="1500" i="1" dirty="0" err="1">
                          <a:solidFill>
                            <a:srgbClr val="000000"/>
                          </a:solidFill>
                          <a:effectLst/>
                          <a:latin typeface="Garamond" panose="02020404030301010803" pitchFamily="18" charset="0"/>
                        </a:rPr>
                        <a:t>Samvara</a:t>
                      </a:r>
                      <a:endParaRPr lang="en-IN" sz="800" dirty="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a:txBody>
                    <a:bodyPr/>
                    <a:lstStyle/>
                    <a:p>
                      <a:pPr algn="l">
                        <a:spcAft>
                          <a:spcPts val="0"/>
                        </a:spcAft>
                      </a:pPr>
                      <a:r>
                        <a:rPr lang="en-IN" sz="1500">
                          <a:solidFill>
                            <a:srgbClr val="000000"/>
                          </a:solidFill>
                          <a:effectLst/>
                          <a:latin typeface="Garamond" panose="02020404030301010803" pitchFamily="18" charset="0"/>
                        </a:rPr>
                        <a:t>Austerities and self-control enable us to control or eliminate passions and thus to stop new bondage.</a:t>
                      </a:r>
                      <a:endParaRPr lang="en-IN" sz="80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hMerge="1">
                  <a:txBody>
                    <a:bodyPr/>
                    <a:lstStyle/>
                    <a:p>
                      <a:endParaRPr lang="en-IN"/>
                    </a:p>
                  </a:txBody>
                  <a:tcPr/>
                </a:tc>
              </a:tr>
              <a:tr h="888680">
                <a:tc>
                  <a:txBody>
                    <a:bodyPr/>
                    <a:lstStyle/>
                    <a:p>
                      <a:pPr algn="l">
                        <a:spcAft>
                          <a:spcPts val="0"/>
                        </a:spcAft>
                      </a:pPr>
                      <a:r>
                        <a:rPr lang="en-IN" sz="1500" i="1">
                          <a:solidFill>
                            <a:srgbClr val="000000"/>
                          </a:solidFill>
                          <a:effectLst/>
                          <a:latin typeface="Garamond" panose="02020404030301010803" pitchFamily="18" charset="0"/>
                        </a:rPr>
                        <a:t>Nirjara</a:t>
                      </a:r>
                      <a:endParaRPr lang="en-IN" sz="80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a:txBody>
                    <a:bodyPr/>
                    <a:lstStyle/>
                    <a:p>
                      <a:pPr algn="l">
                        <a:spcAft>
                          <a:spcPts val="0"/>
                        </a:spcAft>
                      </a:pPr>
                      <a:r>
                        <a:rPr lang="en-IN" sz="1500" dirty="0">
                          <a:solidFill>
                            <a:srgbClr val="000000"/>
                          </a:solidFill>
                          <a:effectLst/>
                          <a:latin typeface="Garamond" panose="02020404030301010803" pitchFamily="18" charset="0"/>
                        </a:rPr>
                        <a:t>(1) Bonded particles fall off naturally after fruition.</a:t>
                      </a:r>
                      <a:br>
                        <a:rPr lang="en-IN" sz="1500" dirty="0">
                          <a:solidFill>
                            <a:srgbClr val="000000"/>
                          </a:solidFill>
                          <a:effectLst/>
                          <a:latin typeface="Garamond" panose="02020404030301010803" pitchFamily="18" charset="0"/>
                        </a:rPr>
                      </a:br>
                      <a:r>
                        <a:rPr lang="en-IN" sz="1500" dirty="0">
                          <a:solidFill>
                            <a:srgbClr val="000000"/>
                          </a:solidFill>
                          <a:effectLst/>
                          <a:latin typeface="Garamond" panose="02020404030301010803" pitchFamily="18" charset="0"/>
                        </a:rPr>
                        <a:t>(2) Bonded particles forced to fall off through austerities and penance.</a:t>
                      </a:r>
                      <a:endParaRPr lang="en-IN" sz="800" dirty="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hMerge="1">
                  <a:txBody>
                    <a:bodyPr/>
                    <a:lstStyle/>
                    <a:p>
                      <a:endParaRPr lang="en-IN"/>
                    </a:p>
                  </a:txBody>
                  <a:tcPr/>
                </a:tc>
              </a:tr>
              <a:tr h="925709">
                <a:tc>
                  <a:txBody>
                    <a:bodyPr/>
                    <a:lstStyle/>
                    <a:p>
                      <a:pPr algn="l">
                        <a:spcAft>
                          <a:spcPts val="0"/>
                        </a:spcAft>
                      </a:pPr>
                      <a:r>
                        <a:rPr lang="en-IN" sz="1500" i="1">
                          <a:solidFill>
                            <a:srgbClr val="000000"/>
                          </a:solidFill>
                          <a:effectLst/>
                          <a:latin typeface="Garamond" panose="02020404030301010803" pitchFamily="18" charset="0"/>
                        </a:rPr>
                        <a:t>Moksha</a:t>
                      </a:r>
                      <a:endParaRPr lang="en-IN" sz="80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a:txBody>
                    <a:bodyPr/>
                    <a:lstStyle/>
                    <a:p>
                      <a:pPr algn="l">
                        <a:spcAft>
                          <a:spcPts val="0"/>
                        </a:spcAft>
                      </a:pPr>
                      <a:r>
                        <a:rPr lang="en-IN" sz="1500" dirty="0">
                          <a:solidFill>
                            <a:srgbClr val="000000"/>
                          </a:solidFill>
                          <a:effectLst/>
                          <a:latin typeface="Garamond" panose="02020404030301010803" pitchFamily="18" charset="0"/>
                        </a:rPr>
                        <a:t>At higher levels of spiritual progress, </a:t>
                      </a:r>
                      <a:r>
                        <a:rPr lang="en-IN" sz="1500" i="1" dirty="0" err="1">
                          <a:solidFill>
                            <a:srgbClr val="000000"/>
                          </a:solidFill>
                          <a:effectLst/>
                          <a:latin typeface="Garamond" panose="02020404030301010803" pitchFamily="18" charset="0"/>
                        </a:rPr>
                        <a:t>asrava</a:t>
                      </a:r>
                      <a:r>
                        <a:rPr lang="en-IN" sz="1500" dirty="0">
                          <a:solidFill>
                            <a:srgbClr val="000000"/>
                          </a:solidFill>
                          <a:effectLst/>
                          <a:latin typeface="Garamond" panose="02020404030301010803" pitchFamily="18" charset="0"/>
                        </a:rPr>
                        <a:t> becomes negligible </a:t>
                      </a:r>
                      <a:r>
                        <a:rPr lang="en-IN" sz="1500" dirty="0" smtClean="0">
                          <a:solidFill>
                            <a:srgbClr val="000000"/>
                          </a:solidFill>
                          <a:effectLst/>
                          <a:latin typeface="Garamond" panose="02020404030301010803" pitchFamily="18" charset="0"/>
                        </a:rPr>
                        <a:t>and </a:t>
                      </a:r>
                      <a:r>
                        <a:rPr lang="en-IN" sz="1500" i="1" dirty="0" err="1" smtClean="0">
                          <a:solidFill>
                            <a:srgbClr val="000000"/>
                          </a:solidFill>
                          <a:effectLst/>
                          <a:latin typeface="Garamond" panose="02020404030301010803" pitchFamily="18" charset="0"/>
                        </a:rPr>
                        <a:t>nirjara</a:t>
                      </a:r>
                      <a:r>
                        <a:rPr lang="en-IN" sz="1500" dirty="0">
                          <a:solidFill>
                            <a:srgbClr val="000000"/>
                          </a:solidFill>
                          <a:effectLst/>
                          <a:latin typeface="Garamond" panose="02020404030301010803" pitchFamily="18" charset="0"/>
                        </a:rPr>
                        <a:t> dominates resulting in total elimination of </a:t>
                      </a:r>
                      <a:r>
                        <a:rPr lang="en-IN" sz="1500" i="1" dirty="0">
                          <a:solidFill>
                            <a:srgbClr val="000000"/>
                          </a:solidFill>
                          <a:effectLst/>
                          <a:latin typeface="Garamond" panose="02020404030301010803" pitchFamily="18" charset="0"/>
                        </a:rPr>
                        <a:t>karmic</a:t>
                      </a:r>
                      <a:r>
                        <a:rPr lang="en-IN" sz="1500" dirty="0">
                          <a:solidFill>
                            <a:srgbClr val="000000"/>
                          </a:solidFill>
                          <a:effectLst/>
                          <a:latin typeface="Garamond" panose="02020404030301010803" pitchFamily="18" charset="0"/>
                        </a:rPr>
                        <a:t> particles</a:t>
                      </a:r>
                      <a:r>
                        <a:rPr lang="en-IN" sz="800" dirty="0">
                          <a:solidFill>
                            <a:srgbClr val="000000"/>
                          </a:solidFill>
                          <a:effectLst/>
                          <a:latin typeface="Garamond" panose="02020404030301010803" pitchFamily="18" charset="0"/>
                        </a:rPr>
                        <a:t>.</a:t>
                      </a:r>
                      <a:endParaRPr lang="en-IN" sz="800" dirty="0">
                        <a:solidFill>
                          <a:srgbClr val="000000"/>
                        </a:solidFill>
                        <a:effectLst/>
                        <a:latin typeface="Franklin Gothic Book" panose="020B0503020102020204" pitchFamily="34" charset="0"/>
                      </a:endParaRPr>
                    </a:p>
                  </a:txBody>
                  <a:tcPr marL="52773" marR="527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hMerge="1">
                  <a:txBody>
                    <a:bodyPr/>
                    <a:lstStyle/>
                    <a:p>
                      <a:endParaRPr lang="en-IN"/>
                    </a:p>
                  </a:txBody>
                  <a:tcPr/>
                </a:tc>
              </a:tr>
            </a:tbl>
          </a:graphicData>
        </a:graphic>
      </p:graphicFrame>
    </p:spTree>
    <p:extLst>
      <p:ext uri="{BB962C8B-B14F-4D97-AF65-F5344CB8AC3E}">
        <p14:creationId xmlns:p14="http://schemas.microsoft.com/office/powerpoint/2010/main" val="3317926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4137" y="680846"/>
            <a:ext cx="10300910" cy="5078313"/>
          </a:xfrm>
          <a:prstGeom prst="rect">
            <a:avLst/>
          </a:prstGeom>
          <a:solidFill>
            <a:schemeClr val="accent5">
              <a:lumMod val="40000"/>
              <a:lumOff val="60000"/>
            </a:schemeClr>
          </a:solidFill>
        </p:spPr>
        <p:txBody>
          <a:bodyPr wrap="square">
            <a:spAutoFit/>
          </a:bodyPr>
          <a:lstStyle/>
          <a:p>
            <a:r>
              <a:rPr lang="en-IN" dirty="0">
                <a:solidFill>
                  <a:srgbClr val="000000"/>
                </a:solidFill>
                <a:latin typeface="Times New Roman" panose="02020603050405020304" pitchFamily="18" charset="0"/>
              </a:rPr>
              <a:t>A</a:t>
            </a:r>
            <a:r>
              <a:rPr lang="en-IN" b="0" i="0" dirty="0" smtClean="0">
                <a:solidFill>
                  <a:srgbClr val="000000"/>
                </a:solidFill>
                <a:effectLst/>
                <a:latin typeface="Times New Roman" panose="02020603050405020304" pitchFamily="18" charset="0"/>
              </a:rPr>
              <a:t> simple analogy is used to illustrate these </a:t>
            </a:r>
            <a:r>
              <a:rPr lang="en-IN" b="0" i="0" dirty="0" err="1" smtClean="0">
                <a:solidFill>
                  <a:srgbClr val="000000"/>
                </a:solidFill>
                <a:effectLst/>
                <a:latin typeface="Times New Roman" panose="02020603050405020304" pitchFamily="18" charset="0"/>
              </a:rPr>
              <a:t>Tattvas</a:t>
            </a:r>
            <a:r>
              <a:rPr lang="en-IN" b="0" i="0" dirty="0" smtClean="0">
                <a:solidFill>
                  <a:srgbClr val="000000"/>
                </a:solidFill>
                <a:effectLst/>
                <a:latin typeface="Times New Roman" panose="02020603050405020304" pitchFamily="18" charset="0"/>
              </a:rPr>
              <a:t>. There lived a family in a farm house. They were enjoying the fresh cool breeze coming through the open doors and windows. The weather suddenly changed, and a terrible dust storm set in. Realizing it was a bad storm, they got up to close the doors and windows. By the time they could close all the doors and windows, lots of dust had entered the house. After closing the doors and the windows, they started clearing the dust that had come in to make the house clean.</a:t>
            </a:r>
            <a:r>
              <a:rPr lang="en-IN" dirty="0" smtClean="0"/>
              <a:t/>
            </a:r>
            <a:br>
              <a:rPr lang="en-IN" dirty="0" smtClean="0"/>
            </a:br>
            <a:r>
              <a:rPr lang="en-IN" b="0" i="0" dirty="0" smtClean="0">
                <a:solidFill>
                  <a:srgbClr val="000000"/>
                </a:solidFill>
                <a:effectLst/>
                <a:latin typeface="Times New Roman" panose="02020603050405020304" pitchFamily="18" charset="0"/>
              </a:rPr>
              <a:t>We can interpret this simple illustration in terms of </a:t>
            </a:r>
            <a:r>
              <a:rPr lang="en-IN" dirty="0" smtClean="0">
                <a:solidFill>
                  <a:srgbClr val="000000"/>
                </a:solidFill>
                <a:latin typeface="Times New Roman" panose="02020603050405020304" pitchFamily="18" charset="0"/>
              </a:rPr>
              <a:t>seven</a:t>
            </a:r>
            <a:r>
              <a:rPr lang="en-IN" b="0" i="0" dirty="0" smtClean="0">
                <a:solidFill>
                  <a:srgbClr val="000000"/>
                </a:solidFill>
                <a:effectLst/>
                <a:latin typeface="Times New Roman" panose="02020603050405020304" pitchFamily="18" charset="0"/>
              </a:rPr>
              <a:t>-Elements as follows:</a:t>
            </a:r>
            <a:r>
              <a:rPr lang="en-IN" dirty="0" smtClean="0"/>
              <a:t/>
            </a:r>
            <a:br>
              <a:rPr lang="en-IN" dirty="0" smtClean="0"/>
            </a:br>
            <a:r>
              <a:rPr lang="en-IN" b="1" i="0" dirty="0" err="1" smtClean="0">
                <a:solidFill>
                  <a:srgbClr val="000000"/>
                </a:solidFill>
                <a:effectLst/>
                <a:latin typeface="Times New Roman" panose="02020603050405020304" pitchFamily="18" charset="0"/>
              </a:rPr>
              <a:t>Jivas</a:t>
            </a:r>
            <a:r>
              <a:rPr lang="en-IN" b="0" i="0" dirty="0" smtClean="0">
                <a:solidFill>
                  <a:srgbClr val="000000"/>
                </a:solidFill>
                <a:effectLst/>
                <a:latin typeface="Times New Roman" panose="02020603050405020304" pitchFamily="18" charset="0"/>
              </a:rPr>
              <a:t> are represented by the people.</a:t>
            </a:r>
            <a:r>
              <a:rPr lang="en-IN" dirty="0" smtClean="0"/>
              <a:t/>
            </a:r>
            <a:br>
              <a:rPr lang="en-IN" dirty="0" smtClean="0"/>
            </a:br>
            <a:r>
              <a:rPr lang="en-IN" b="1" i="0" dirty="0" err="1" smtClean="0">
                <a:solidFill>
                  <a:srgbClr val="000000"/>
                </a:solidFill>
                <a:effectLst/>
                <a:latin typeface="Times New Roman" panose="02020603050405020304" pitchFamily="18" charset="0"/>
              </a:rPr>
              <a:t>Ajiva</a:t>
            </a:r>
            <a:r>
              <a:rPr lang="en-IN" b="0" i="0" dirty="0" smtClean="0">
                <a:solidFill>
                  <a:srgbClr val="000000"/>
                </a:solidFill>
                <a:effectLst/>
                <a:latin typeface="Times New Roman" panose="02020603050405020304" pitchFamily="18" charset="0"/>
              </a:rPr>
              <a:t> is represented by the house.</a:t>
            </a:r>
            <a:r>
              <a:rPr lang="en-IN" dirty="0" smtClean="0"/>
              <a:t/>
            </a:r>
            <a:br>
              <a:rPr lang="en-IN" dirty="0" smtClean="0"/>
            </a:br>
            <a:r>
              <a:rPr lang="en-IN" b="1" i="0" dirty="0" err="1" smtClean="0">
                <a:solidFill>
                  <a:srgbClr val="000000"/>
                </a:solidFill>
                <a:effectLst/>
                <a:latin typeface="Times New Roman" panose="02020603050405020304" pitchFamily="18" charset="0"/>
              </a:rPr>
              <a:t>Asrava</a:t>
            </a:r>
            <a:r>
              <a:rPr lang="en-IN" b="0" i="0" dirty="0" smtClean="0">
                <a:solidFill>
                  <a:srgbClr val="000000"/>
                </a:solidFill>
                <a:effectLst/>
                <a:latin typeface="Times New Roman" panose="02020603050405020304" pitchFamily="18" charset="0"/>
              </a:rPr>
              <a:t> is represented by the influx of dust through the doors and windows of the house which is similar to the influx of </a:t>
            </a:r>
            <a:r>
              <a:rPr lang="en-IN" b="0" i="0" dirty="0" err="1" smtClean="0">
                <a:solidFill>
                  <a:srgbClr val="000000"/>
                </a:solidFill>
                <a:effectLst/>
                <a:latin typeface="Times New Roman" panose="02020603050405020304" pitchFamily="18" charset="0"/>
              </a:rPr>
              <a:t>karman</a:t>
            </a:r>
            <a:r>
              <a:rPr lang="en-IN" b="0" i="0" dirty="0" smtClean="0">
                <a:solidFill>
                  <a:srgbClr val="000000"/>
                </a:solidFill>
                <a:effectLst/>
                <a:latin typeface="Times New Roman" panose="02020603050405020304" pitchFamily="18" charset="0"/>
              </a:rPr>
              <a:t> particles to the soul. </a:t>
            </a:r>
            <a:r>
              <a:rPr lang="en-IN" dirty="0" smtClean="0"/>
              <a:t/>
            </a:r>
            <a:br>
              <a:rPr lang="en-IN" dirty="0" smtClean="0"/>
            </a:br>
            <a:r>
              <a:rPr lang="en-IN" b="1" i="0" dirty="0" smtClean="0">
                <a:solidFill>
                  <a:srgbClr val="000000"/>
                </a:solidFill>
                <a:effectLst/>
                <a:latin typeface="Times New Roman" panose="02020603050405020304" pitchFamily="18" charset="0"/>
              </a:rPr>
              <a:t>Bandha</a:t>
            </a:r>
            <a:r>
              <a:rPr lang="en-IN" b="0" i="0" dirty="0" smtClean="0">
                <a:solidFill>
                  <a:srgbClr val="000000"/>
                </a:solidFill>
                <a:effectLst/>
                <a:latin typeface="Times New Roman" panose="02020603050405020304" pitchFamily="18" charset="0"/>
              </a:rPr>
              <a:t> is represented by the accumulation of dust in the house, which is similar to bondage of </a:t>
            </a:r>
            <a:r>
              <a:rPr lang="en-IN" b="0" i="0" dirty="0" err="1" smtClean="0">
                <a:solidFill>
                  <a:srgbClr val="000000"/>
                </a:solidFill>
                <a:effectLst/>
                <a:latin typeface="Times New Roman" panose="02020603050405020304" pitchFamily="18" charset="0"/>
              </a:rPr>
              <a:t>karman</a:t>
            </a:r>
            <a:r>
              <a:rPr lang="en-IN" b="0" i="0" dirty="0" smtClean="0">
                <a:solidFill>
                  <a:srgbClr val="000000"/>
                </a:solidFill>
                <a:effectLst/>
                <a:latin typeface="Times New Roman" panose="02020603050405020304" pitchFamily="18" charset="0"/>
              </a:rPr>
              <a:t> particles to the soul.</a:t>
            </a:r>
            <a:r>
              <a:rPr lang="en-IN" dirty="0" smtClean="0"/>
              <a:t/>
            </a:r>
            <a:br>
              <a:rPr lang="en-IN" dirty="0" smtClean="0"/>
            </a:br>
            <a:r>
              <a:rPr lang="en-IN" b="1" i="0" dirty="0" err="1" smtClean="0">
                <a:solidFill>
                  <a:srgbClr val="000000"/>
                </a:solidFill>
                <a:effectLst/>
                <a:latin typeface="Times New Roman" panose="02020603050405020304" pitchFamily="18" charset="0"/>
              </a:rPr>
              <a:t>Samvar</a:t>
            </a:r>
            <a:r>
              <a:rPr lang="en-IN" b="0" i="0" dirty="0" smtClean="0">
                <a:solidFill>
                  <a:srgbClr val="000000"/>
                </a:solidFill>
                <a:effectLst/>
                <a:latin typeface="Times New Roman" panose="02020603050405020304" pitchFamily="18" charset="0"/>
              </a:rPr>
              <a:t> is represented by the closing of the doors and windows to stop the dust from coming into the house, which is similar to the stoppage of influx of </a:t>
            </a:r>
            <a:r>
              <a:rPr lang="en-IN" b="0" i="0" dirty="0" err="1" smtClean="0">
                <a:solidFill>
                  <a:srgbClr val="000000"/>
                </a:solidFill>
                <a:effectLst/>
                <a:latin typeface="Times New Roman" panose="02020603050405020304" pitchFamily="18" charset="0"/>
              </a:rPr>
              <a:t>karman</a:t>
            </a:r>
            <a:r>
              <a:rPr lang="en-IN" b="0" i="0" dirty="0" smtClean="0">
                <a:solidFill>
                  <a:srgbClr val="000000"/>
                </a:solidFill>
                <a:effectLst/>
                <a:latin typeface="Times New Roman" panose="02020603050405020304" pitchFamily="18" charset="0"/>
              </a:rPr>
              <a:t> particles to the soul.</a:t>
            </a:r>
            <a:r>
              <a:rPr lang="en-IN" dirty="0" smtClean="0"/>
              <a:t/>
            </a:r>
            <a:br>
              <a:rPr lang="en-IN" dirty="0" smtClean="0"/>
            </a:br>
            <a:r>
              <a:rPr lang="en-IN" b="1" i="0" dirty="0" err="1" smtClean="0">
                <a:solidFill>
                  <a:srgbClr val="000000"/>
                </a:solidFill>
                <a:effectLst/>
                <a:latin typeface="Times New Roman" panose="02020603050405020304" pitchFamily="18" charset="0"/>
              </a:rPr>
              <a:t>Nirjara</a:t>
            </a:r>
            <a:r>
              <a:rPr lang="en-IN" b="0" i="0" dirty="0" smtClean="0">
                <a:solidFill>
                  <a:srgbClr val="000000"/>
                </a:solidFill>
                <a:effectLst/>
                <a:latin typeface="Times New Roman" panose="02020603050405020304" pitchFamily="18" charset="0"/>
              </a:rPr>
              <a:t> is represented by the cleaning up of accumulated dust from the house, which is similar to shedding accumulated karmic particles from the soul.</a:t>
            </a:r>
            <a:r>
              <a:rPr lang="en-IN" dirty="0" smtClean="0"/>
              <a:t/>
            </a:r>
            <a:br>
              <a:rPr lang="en-IN" dirty="0" smtClean="0"/>
            </a:br>
            <a:r>
              <a:rPr lang="en-IN" b="0" i="0" dirty="0" smtClean="0">
                <a:solidFill>
                  <a:srgbClr val="000000"/>
                </a:solidFill>
                <a:effectLst/>
                <a:latin typeface="Times New Roman" panose="02020603050405020304" pitchFamily="18" charset="0"/>
              </a:rPr>
              <a:t>Moksha is represented by the cleaned house, which is similar to the shedding off all karmic particles from the soul. </a:t>
            </a:r>
            <a:endParaRPr lang="en-IN" dirty="0"/>
          </a:p>
        </p:txBody>
      </p:sp>
    </p:spTree>
    <p:extLst>
      <p:ext uri="{BB962C8B-B14F-4D97-AF65-F5344CB8AC3E}">
        <p14:creationId xmlns:p14="http://schemas.microsoft.com/office/powerpoint/2010/main" val="3589721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Meaning of word </a:t>
            </a:r>
            <a:r>
              <a:rPr lang="en-IN" dirty="0" err="1" smtClean="0"/>
              <a:t>nirjara</a:t>
            </a:r>
            <a:r>
              <a:rPr lang="en-IN" dirty="0" smtClean="0"/>
              <a:t> </a:t>
            </a:r>
            <a:br>
              <a:rPr lang="en-IN" dirty="0" smtClean="0"/>
            </a:br>
            <a:r>
              <a:rPr lang="en-IN" dirty="0" smtClean="0"/>
              <a:t>movie scene</a:t>
            </a:r>
            <a:endParaRPr lang="en-IN" dirty="0"/>
          </a:p>
        </p:txBody>
      </p:sp>
      <p:sp>
        <p:nvSpPr>
          <p:cNvPr id="3" name="Content Placeholder 2"/>
          <p:cNvSpPr>
            <a:spLocks noGrp="1"/>
          </p:cNvSpPr>
          <p:nvPr>
            <p:ph idx="1"/>
          </p:nvPr>
        </p:nvSpPr>
        <p:spPr/>
        <p:txBody>
          <a:bodyPr/>
          <a:lstStyle/>
          <a:p>
            <a:pPr marL="0" indent="0">
              <a:buNone/>
            </a:pPr>
            <a:endParaRPr lang="en-IN" dirty="0"/>
          </a:p>
          <a:p>
            <a:pPr marL="0" indent="0">
              <a:buNone/>
            </a:pPr>
            <a:r>
              <a:rPr lang="en-IN" dirty="0" smtClean="0">
                <a:hlinkClick r:id="rId2"/>
              </a:rPr>
              <a:t>https://www.youtube.com/watch?v=kvzcya9T9uk</a:t>
            </a:r>
            <a:endParaRPr lang="en-IN" dirty="0" smtClean="0"/>
          </a:p>
          <a:p>
            <a:pPr marL="0" indent="0">
              <a:buNone/>
            </a:pPr>
            <a:endParaRPr lang="en-IN" dirty="0" smtClean="0"/>
          </a:p>
          <a:p>
            <a:pPr marL="0" indent="0">
              <a:buNone/>
            </a:pPr>
            <a:r>
              <a:rPr lang="en-IN" dirty="0" smtClean="0"/>
              <a:t> </a:t>
            </a:r>
          </a:p>
          <a:p>
            <a:endParaRPr lang="en-IN" dirty="0"/>
          </a:p>
        </p:txBody>
      </p:sp>
    </p:spTree>
    <p:extLst>
      <p:ext uri="{BB962C8B-B14F-4D97-AF65-F5344CB8AC3E}">
        <p14:creationId xmlns:p14="http://schemas.microsoft.com/office/powerpoint/2010/main" val="572792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SansarDarshan.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6059378"/>
            <a:ext cx="12191999" cy="676233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ile:SansarDarsh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81" y="-12192"/>
            <a:ext cx="11973636" cy="6728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01421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865</TotalTime>
  <Words>392</Words>
  <Application>Microsoft Office PowerPoint</Application>
  <PresentationFormat>Widescreen</PresentationFormat>
  <Paragraphs>68</Paragraphs>
  <Slides>18</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Franklin Gothic Book</vt:lpstr>
      <vt:lpstr>Garamond</vt:lpstr>
      <vt:lpstr>Times New Roman</vt:lpstr>
      <vt:lpstr>Organic</vt:lpstr>
      <vt:lpstr>THE BASIC DOCTRINES OF JAINISM</vt:lpstr>
      <vt:lpstr>PowerPoint Presentation</vt:lpstr>
      <vt:lpstr>PowerPoint Presentation</vt:lpstr>
      <vt:lpstr>Naham janami song in Prakrit language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Meaning of word nirjara  movie scene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Preeti Jain</dc:creator>
  <cp:lastModifiedBy>Preeti</cp:lastModifiedBy>
  <cp:revision>35</cp:revision>
  <dcterms:created xsi:type="dcterms:W3CDTF">2015-11-16T15:22:10Z</dcterms:created>
  <dcterms:modified xsi:type="dcterms:W3CDTF">2020-01-15T16:26:30Z</dcterms:modified>
</cp:coreProperties>
</file>